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7" r:id="rId2"/>
    <p:sldMasterId id="2147483700" r:id="rId3"/>
  </p:sldMasterIdLst>
  <p:notesMasterIdLst>
    <p:notesMasterId r:id="rId71"/>
  </p:notesMasterIdLst>
  <p:sldIdLst>
    <p:sldId id="895" r:id="rId4"/>
    <p:sldId id="894" r:id="rId5"/>
    <p:sldId id="900" r:id="rId6"/>
    <p:sldId id="896" r:id="rId7"/>
    <p:sldId id="899" r:id="rId8"/>
    <p:sldId id="256" r:id="rId9"/>
    <p:sldId id="889" r:id="rId10"/>
    <p:sldId id="258" r:id="rId11"/>
    <p:sldId id="257" r:id="rId12"/>
    <p:sldId id="259" r:id="rId13"/>
    <p:sldId id="863" r:id="rId14"/>
    <p:sldId id="874" r:id="rId15"/>
    <p:sldId id="272" r:id="rId16"/>
    <p:sldId id="772" r:id="rId17"/>
    <p:sldId id="273" r:id="rId18"/>
    <p:sldId id="872" r:id="rId19"/>
    <p:sldId id="767" r:id="rId20"/>
    <p:sldId id="288" r:id="rId21"/>
    <p:sldId id="766" r:id="rId22"/>
    <p:sldId id="274" r:id="rId23"/>
    <p:sldId id="771" r:id="rId24"/>
    <p:sldId id="768" r:id="rId25"/>
    <p:sldId id="769" r:id="rId26"/>
    <p:sldId id="770" r:id="rId27"/>
    <p:sldId id="775" r:id="rId28"/>
    <p:sldId id="866" r:id="rId29"/>
    <p:sldId id="265" r:id="rId30"/>
    <p:sldId id="892" r:id="rId31"/>
    <p:sldId id="261" r:id="rId32"/>
    <p:sldId id="893" r:id="rId33"/>
    <p:sldId id="886" r:id="rId34"/>
    <p:sldId id="262" r:id="rId35"/>
    <p:sldId id="260" r:id="rId36"/>
    <p:sldId id="263" r:id="rId37"/>
    <p:sldId id="779" r:id="rId38"/>
    <p:sldId id="887" r:id="rId39"/>
    <p:sldId id="780" r:id="rId40"/>
    <p:sldId id="781" r:id="rId41"/>
    <p:sldId id="266" r:id="rId42"/>
    <p:sldId id="268" r:id="rId43"/>
    <p:sldId id="853" r:id="rId44"/>
    <p:sldId id="782" r:id="rId45"/>
    <p:sldId id="269" r:id="rId46"/>
    <p:sldId id="267" r:id="rId47"/>
    <p:sldId id="783" r:id="rId48"/>
    <p:sldId id="881" r:id="rId49"/>
    <p:sldId id="883" r:id="rId50"/>
    <p:sldId id="891" r:id="rId51"/>
    <p:sldId id="854" r:id="rId52"/>
    <p:sldId id="855" r:id="rId53"/>
    <p:sldId id="890" r:id="rId54"/>
    <p:sldId id="856" r:id="rId55"/>
    <p:sldId id="875" r:id="rId56"/>
    <p:sldId id="876" r:id="rId57"/>
    <p:sldId id="880" r:id="rId58"/>
    <p:sldId id="882" r:id="rId59"/>
    <p:sldId id="868" r:id="rId60"/>
    <p:sldId id="870" r:id="rId61"/>
    <p:sldId id="774" r:id="rId62"/>
    <p:sldId id="877" r:id="rId63"/>
    <p:sldId id="858" r:id="rId64"/>
    <p:sldId id="869" r:id="rId65"/>
    <p:sldId id="873" r:id="rId66"/>
    <p:sldId id="879" r:id="rId67"/>
    <p:sldId id="871" r:id="rId68"/>
    <p:sldId id="898" r:id="rId69"/>
    <p:sldId id="89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9595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3F9D96-C565-4B16-9DB6-70E2F74CABC0}" v="16" dt="2025-04-17T23:32:53.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8470" autoAdjust="0"/>
  </p:normalViewPr>
  <p:slideViewPr>
    <p:cSldViewPr snapToGrid="0">
      <p:cViewPr varScale="1">
        <p:scale>
          <a:sx n="99" d="100"/>
          <a:sy n="99"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Brosz" userId="6da2dfc2-779f-4fbd-ac1e-814b293040e4" providerId="ADAL" clId="{683649F4-F4FC-494C-8B94-AFBDBC35A1FC}"/>
    <pc:docChg chg="modSld">
      <pc:chgData name="John Brosz" userId="6da2dfc2-779f-4fbd-ac1e-814b293040e4" providerId="ADAL" clId="{683649F4-F4FC-494C-8B94-AFBDBC35A1FC}" dt="2025-01-10T20:24:42.587" v="160" actId="20577"/>
      <pc:docMkLst>
        <pc:docMk/>
      </pc:docMkLst>
      <pc:sldChg chg="modSp mod">
        <pc:chgData name="John Brosz" userId="6da2dfc2-779f-4fbd-ac1e-814b293040e4" providerId="ADAL" clId="{683649F4-F4FC-494C-8B94-AFBDBC35A1FC}" dt="2025-01-10T16:36:47.594" v="20" actId="20577"/>
        <pc:sldMkLst>
          <pc:docMk/>
          <pc:sldMk cId="2154827516" sldId="256"/>
        </pc:sldMkLst>
      </pc:sldChg>
      <pc:sldChg chg="modSp mod">
        <pc:chgData name="John Brosz" userId="6da2dfc2-779f-4fbd-ac1e-814b293040e4" providerId="ADAL" clId="{683649F4-F4FC-494C-8B94-AFBDBC35A1FC}" dt="2025-01-10T20:24:42.587" v="160" actId="20577"/>
        <pc:sldMkLst>
          <pc:docMk/>
          <pc:sldMk cId="3773501909" sldId="263"/>
        </pc:sldMkLst>
      </pc:sldChg>
    </pc:docChg>
  </pc:docChgLst>
  <pc:docChgLst>
    <pc:chgData name="John Brosz" userId="6da2dfc2-779f-4fbd-ac1e-814b293040e4" providerId="ADAL" clId="{9A411442-656A-44A2-91A0-0ADB37F21FD7}"/>
    <pc:docChg chg="addSld">
      <pc:chgData name="John Brosz" userId="6da2dfc2-779f-4fbd-ac1e-814b293040e4" providerId="ADAL" clId="{9A411442-656A-44A2-91A0-0ADB37F21FD7}" dt="2024-04-15T22:27:57.611" v="0" actId="680"/>
      <pc:docMkLst>
        <pc:docMk/>
      </pc:docMkLst>
      <pc:sldChg chg="new">
        <pc:chgData name="John Brosz" userId="6da2dfc2-779f-4fbd-ac1e-814b293040e4" providerId="ADAL" clId="{9A411442-656A-44A2-91A0-0ADB37F21FD7}" dt="2024-04-15T22:27:57.611" v="0" actId="680"/>
        <pc:sldMkLst>
          <pc:docMk/>
          <pc:sldMk cId="3397524763" sldId="888"/>
        </pc:sldMkLst>
      </pc:sldChg>
    </pc:docChg>
  </pc:docChgLst>
  <pc:docChgLst>
    <pc:chgData name="John Brosz" userId="6da2dfc2-779f-4fbd-ac1e-814b293040e4" providerId="ADAL" clId="{A6C94465-DE99-4B0E-A282-31F5F11688D0}"/>
    <pc:docChg chg="modSld">
      <pc:chgData name="John Brosz" userId="6da2dfc2-779f-4fbd-ac1e-814b293040e4" providerId="ADAL" clId="{A6C94465-DE99-4B0E-A282-31F5F11688D0}" dt="2024-10-29T21:22:03.378" v="1" actId="20577"/>
      <pc:docMkLst>
        <pc:docMk/>
      </pc:docMkLst>
      <pc:sldChg chg="modSp mod">
        <pc:chgData name="John Brosz" userId="6da2dfc2-779f-4fbd-ac1e-814b293040e4" providerId="ADAL" clId="{A6C94465-DE99-4B0E-A282-31F5F11688D0}" dt="2024-10-29T21:22:03.378" v="1" actId="20577"/>
        <pc:sldMkLst>
          <pc:docMk/>
          <pc:sldMk cId="3301794553" sldId="889"/>
        </pc:sldMkLst>
      </pc:sldChg>
    </pc:docChg>
  </pc:docChgLst>
  <pc:docChgLst>
    <pc:chgData name="John Brosz" userId="6da2dfc2-779f-4fbd-ac1e-814b293040e4" providerId="ADAL" clId="{A93F9D96-C565-4B16-9DB6-70E2F74CABC0}"/>
    <pc:docChg chg="undo redo custSel addSld delSld modSld sldOrd">
      <pc:chgData name="John Brosz" userId="6da2dfc2-779f-4fbd-ac1e-814b293040e4" providerId="ADAL" clId="{A93F9D96-C565-4B16-9DB6-70E2F74CABC0}" dt="2025-04-17T23:33:36.780" v="1751"/>
      <pc:docMkLst>
        <pc:docMk/>
      </pc:docMkLst>
      <pc:sldChg chg="delSp modSp mod">
        <pc:chgData name="John Brosz" userId="6da2dfc2-779f-4fbd-ac1e-814b293040e4" providerId="ADAL" clId="{A93F9D96-C565-4B16-9DB6-70E2F74CABC0}" dt="2025-04-17T23:10:54.694" v="1092" actId="478"/>
        <pc:sldMkLst>
          <pc:docMk/>
          <pc:sldMk cId="2154827516" sldId="256"/>
        </pc:sldMkLst>
        <pc:spChg chg="mod">
          <ac:chgData name="John Brosz" userId="6da2dfc2-779f-4fbd-ac1e-814b293040e4" providerId="ADAL" clId="{A93F9D96-C565-4B16-9DB6-70E2F74CABC0}" dt="2025-04-17T23:10:49.278" v="1091" actId="20577"/>
          <ac:spMkLst>
            <pc:docMk/>
            <pc:sldMk cId="2154827516" sldId="256"/>
            <ac:spMk id="2" creationId="{44A05411-45A5-4499-89F6-94A8D98B2A72}"/>
          </ac:spMkLst>
        </pc:spChg>
        <pc:spChg chg="del">
          <ac:chgData name="John Brosz" userId="6da2dfc2-779f-4fbd-ac1e-814b293040e4" providerId="ADAL" clId="{A93F9D96-C565-4B16-9DB6-70E2F74CABC0}" dt="2025-04-17T23:10:54.694" v="1092" actId="478"/>
          <ac:spMkLst>
            <pc:docMk/>
            <pc:sldMk cId="2154827516" sldId="256"/>
            <ac:spMk id="9" creationId="{D6639D8F-9B35-42D4-8D48-84AF1ED9573F}"/>
          </ac:spMkLst>
        </pc:spChg>
      </pc:sldChg>
      <pc:sldChg chg="del">
        <pc:chgData name="John Brosz" userId="6da2dfc2-779f-4fbd-ac1e-814b293040e4" providerId="ADAL" clId="{A93F9D96-C565-4B16-9DB6-70E2F74CABC0}" dt="2025-04-17T19:52:30.162" v="1" actId="47"/>
        <pc:sldMkLst>
          <pc:docMk/>
          <pc:sldMk cId="3245072617" sldId="867"/>
        </pc:sldMkLst>
      </pc:sldChg>
      <pc:sldChg chg="modSp mod">
        <pc:chgData name="John Brosz" userId="6da2dfc2-779f-4fbd-ac1e-814b293040e4" providerId="ADAL" clId="{A93F9D96-C565-4B16-9DB6-70E2F74CABC0}" dt="2025-04-17T23:12:54.645" v="1111" actId="20577"/>
        <pc:sldMkLst>
          <pc:docMk/>
          <pc:sldMk cId="3177254786" sldId="871"/>
        </pc:sldMkLst>
        <pc:spChg chg="mod">
          <ac:chgData name="John Brosz" userId="6da2dfc2-779f-4fbd-ac1e-814b293040e4" providerId="ADAL" clId="{A93F9D96-C565-4B16-9DB6-70E2F74CABC0}" dt="2025-04-17T23:12:54.645" v="1111" actId="20577"/>
          <ac:spMkLst>
            <pc:docMk/>
            <pc:sldMk cId="3177254786" sldId="871"/>
            <ac:spMk id="4" creationId="{02B69234-86A4-4A2C-8C89-120E3A4C0C4D}"/>
          </ac:spMkLst>
        </pc:spChg>
      </pc:sldChg>
      <pc:sldChg chg="del">
        <pc:chgData name="John Brosz" userId="6da2dfc2-779f-4fbd-ac1e-814b293040e4" providerId="ADAL" clId="{A93F9D96-C565-4B16-9DB6-70E2F74CABC0}" dt="2025-04-17T23:12:40.836" v="1093" actId="47"/>
        <pc:sldMkLst>
          <pc:docMk/>
          <pc:sldMk cId="2684204982" sldId="878"/>
        </pc:sldMkLst>
      </pc:sldChg>
      <pc:sldChg chg="del">
        <pc:chgData name="John Brosz" userId="6da2dfc2-779f-4fbd-ac1e-814b293040e4" providerId="ADAL" clId="{A93F9D96-C565-4B16-9DB6-70E2F74CABC0}" dt="2025-04-17T19:51:58.450" v="0" actId="2696"/>
        <pc:sldMkLst>
          <pc:docMk/>
          <pc:sldMk cId="346455102" sldId="893"/>
        </pc:sldMkLst>
      </pc:sldChg>
      <pc:sldChg chg="modSp add mod">
        <pc:chgData name="John Brosz" userId="6da2dfc2-779f-4fbd-ac1e-814b293040e4" providerId="ADAL" clId="{A93F9D96-C565-4B16-9DB6-70E2F74CABC0}" dt="2025-04-17T19:53:13.153" v="4" actId="14861"/>
        <pc:sldMkLst>
          <pc:docMk/>
          <pc:sldMk cId="413989213" sldId="893"/>
        </pc:sldMkLst>
        <pc:picChg chg="mod">
          <ac:chgData name="John Brosz" userId="6da2dfc2-779f-4fbd-ac1e-814b293040e4" providerId="ADAL" clId="{A93F9D96-C565-4B16-9DB6-70E2F74CABC0}" dt="2025-04-17T19:53:13.153" v="4" actId="14861"/>
          <ac:picMkLst>
            <pc:docMk/>
            <pc:sldMk cId="413989213" sldId="893"/>
            <ac:picMk id="6" creationId="{D8077894-65C7-A837-E7CF-FA43BC3162CB}"/>
          </ac:picMkLst>
        </pc:picChg>
      </pc:sldChg>
      <pc:sldChg chg="addSp delSp modSp new mod ord modAnim modNotesTx">
        <pc:chgData name="John Brosz" userId="6da2dfc2-779f-4fbd-ac1e-814b293040e4" providerId="ADAL" clId="{A93F9D96-C565-4B16-9DB6-70E2F74CABC0}" dt="2025-04-17T23:33:36.780" v="1751"/>
        <pc:sldMkLst>
          <pc:docMk/>
          <pc:sldMk cId="4227119798" sldId="894"/>
        </pc:sldMkLst>
        <pc:spChg chg="mod">
          <ac:chgData name="John Brosz" userId="6da2dfc2-779f-4fbd-ac1e-814b293040e4" providerId="ADAL" clId="{A93F9D96-C565-4B16-9DB6-70E2F74CABC0}" dt="2025-04-17T20:30:35.204" v="404" actId="404"/>
          <ac:spMkLst>
            <pc:docMk/>
            <pc:sldMk cId="4227119798" sldId="894"/>
            <ac:spMk id="2" creationId="{846A620E-6E68-2EF2-D4E8-978F11034204}"/>
          </ac:spMkLst>
        </pc:spChg>
        <pc:spChg chg="mod">
          <ac:chgData name="John Brosz" userId="6da2dfc2-779f-4fbd-ac1e-814b293040e4" providerId="ADAL" clId="{A93F9D96-C565-4B16-9DB6-70E2F74CABC0}" dt="2025-04-17T23:29:10.399" v="1730" actId="6549"/>
          <ac:spMkLst>
            <pc:docMk/>
            <pc:sldMk cId="4227119798" sldId="894"/>
            <ac:spMk id="3" creationId="{62956D9F-A6B7-946A-7216-E8857A1EF6E4}"/>
          </ac:spMkLst>
        </pc:spChg>
        <pc:spChg chg="add del mod">
          <ac:chgData name="John Brosz" userId="6da2dfc2-779f-4fbd-ac1e-814b293040e4" providerId="ADAL" clId="{A93F9D96-C565-4B16-9DB6-70E2F74CABC0}" dt="2025-04-17T23:28:41.033" v="1727" actId="478"/>
          <ac:spMkLst>
            <pc:docMk/>
            <pc:sldMk cId="4227119798" sldId="894"/>
            <ac:spMk id="4" creationId="{6F3C9A0F-F7CE-7DC2-D49B-3C40988C0D99}"/>
          </ac:spMkLst>
        </pc:spChg>
        <pc:spChg chg="add del mod">
          <ac:chgData name="John Brosz" userId="6da2dfc2-779f-4fbd-ac1e-814b293040e4" providerId="ADAL" clId="{A93F9D96-C565-4B16-9DB6-70E2F74CABC0}" dt="2025-04-17T23:28:39.282" v="1726" actId="478"/>
          <ac:spMkLst>
            <pc:docMk/>
            <pc:sldMk cId="4227119798" sldId="894"/>
            <ac:spMk id="5" creationId="{1E7E0236-AE03-FA88-4EA5-ED7C9BDAAA4F}"/>
          </ac:spMkLst>
        </pc:spChg>
        <pc:spChg chg="add mod">
          <ac:chgData name="John Brosz" userId="6da2dfc2-779f-4fbd-ac1e-814b293040e4" providerId="ADAL" clId="{A93F9D96-C565-4B16-9DB6-70E2F74CABC0}" dt="2025-04-17T23:30:08.414" v="1743" actId="1076"/>
          <ac:spMkLst>
            <pc:docMk/>
            <pc:sldMk cId="4227119798" sldId="894"/>
            <ac:spMk id="7" creationId="{55448C57-3AC6-1E24-A1AA-E6C875D7D072}"/>
          </ac:spMkLst>
        </pc:spChg>
        <pc:picChg chg="add mod">
          <ac:chgData name="John Brosz" userId="6da2dfc2-779f-4fbd-ac1e-814b293040e4" providerId="ADAL" clId="{A93F9D96-C565-4B16-9DB6-70E2F74CABC0}" dt="2025-04-17T23:30:32.894" v="1746" actId="1076"/>
          <ac:picMkLst>
            <pc:docMk/>
            <pc:sldMk cId="4227119798" sldId="894"/>
            <ac:picMk id="1026" creationId="{F2540124-5077-CF7C-CA9C-7C57E2BBD204}"/>
          </ac:picMkLst>
        </pc:picChg>
      </pc:sldChg>
      <pc:sldChg chg="addSp delSp modSp new mod ord modMedia setBg modAnim chgLayout">
        <pc:chgData name="John Brosz" userId="6da2dfc2-779f-4fbd-ac1e-814b293040e4" providerId="ADAL" clId="{A93F9D96-C565-4B16-9DB6-70E2F74CABC0}" dt="2025-04-17T20:33:11.908" v="554"/>
        <pc:sldMkLst>
          <pc:docMk/>
          <pc:sldMk cId="2507613490" sldId="895"/>
        </pc:sldMkLst>
        <pc:spChg chg="del mod ord">
          <ac:chgData name="John Brosz" userId="6da2dfc2-779f-4fbd-ac1e-814b293040e4" providerId="ADAL" clId="{A93F9D96-C565-4B16-9DB6-70E2F74CABC0}" dt="2025-04-17T20:31:03.223" v="408" actId="700"/>
          <ac:spMkLst>
            <pc:docMk/>
            <pc:sldMk cId="2507613490" sldId="895"/>
            <ac:spMk id="2" creationId="{AC2249E7-F884-F911-1A72-6E6C1B7357DC}"/>
          </ac:spMkLst>
        </pc:spChg>
        <pc:spChg chg="del mod ord">
          <ac:chgData name="John Brosz" userId="6da2dfc2-779f-4fbd-ac1e-814b293040e4" providerId="ADAL" clId="{A93F9D96-C565-4B16-9DB6-70E2F74CABC0}" dt="2025-04-17T20:31:03.223" v="408" actId="700"/>
          <ac:spMkLst>
            <pc:docMk/>
            <pc:sldMk cId="2507613490" sldId="895"/>
            <ac:spMk id="3" creationId="{C8E44570-0A12-60DB-7842-71277DCFA17C}"/>
          </ac:spMkLst>
        </pc:spChg>
        <pc:spChg chg="add mod ord">
          <ac:chgData name="John Brosz" userId="6da2dfc2-779f-4fbd-ac1e-814b293040e4" providerId="ADAL" clId="{A93F9D96-C565-4B16-9DB6-70E2F74CABC0}" dt="2025-04-17T20:32:21.309" v="522"/>
          <ac:spMkLst>
            <pc:docMk/>
            <pc:sldMk cId="2507613490" sldId="895"/>
            <ac:spMk id="4" creationId="{2F15B6F8-AE98-1E11-A3DB-F3547326231B}"/>
          </ac:spMkLst>
        </pc:spChg>
        <pc:spChg chg="add mod ord">
          <ac:chgData name="John Brosz" userId="6da2dfc2-779f-4fbd-ac1e-814b293040e4" providerId="ADAL" clId="{A93F9D96-C565-4B16-9DB6-70E2F74CABC0}" dt="2025-04-17T20:32:36.025" v="553" actId="20577"/>
          <ac:spMkLst>
            <pc:docMk/>
            <pc:sldMk cId="2507613490" sldId="895"/>
            <ac:spMk id="5" creationId="{415FC0DC-5EAF-5C96-4D19-8D0CF0EBEE82}"/>
          </ac:spMkLst>
        </pc:spChg>
        <pc:spChg chg="add">
          <ac:chgData name="John Brosz" userId="6da2dfc2-779f-4fbd-ac1e-814b293040e4" providerId="ADAL" clId="{A93F9D96-C565-4B16-9DB6-70E2F74CABC0}" dt="2025-04-17T20:31:49.543" v="510" actId="26606"/>
          <ac:spMkLst>
            <pc:docMk/>
            <pc:sldMk cId="2507613490" sldId="895"/>
            <ac:spMk id="11" creationId="{55B419A7-F817-4767-8CCB-FB0E189C4ACD}"/>
          </ac:spMkLst>
        </pc:spChg>
        <pc:spChg chg="add">
          <ac:chgData name="John Brosz" userId="6da2dfc2-779f-4fbd-ac1e-814b293040e4" providerId="ADAL" clId="{A93F9D96-C565-4B16-9DB6-70E2F74CABC0}" dt="2025-04-17T20:31:49.543" v="510" actId="26606"/>
          <ac:spMkLst>
            <pc:docMk/>
            <pc:sldMk cId="2507613490" sldId="895"/>
            <ac:spMk id="13" creationId="{E4398140-F067-40E9-892C-4DB04C70BC55}"/>
          </ac:spMkLst>
        </pc:spChg>
        <pc:spChg chg="add">
          <ac:chgData name="John Brosz" userId="6da2dfc2-779f-4fbd-ac1e-814b293040e4" providerId="ADAL" clId="{A93F9D96-C565-4B16-9DB6-70E2F74CABC0}" dt="2025-04-17T20:31:49.543" v="510" actId="26606"/>
          <ac:spMkLst>
            <pc:docMk/>
            <pc:sldMk cId="2507613490" sldId="895"/>
            <ac:spMk id="17" creationId="{7021D92D-08FF-45A6-9109-AC9462C7E8E3}"/>
          </ac:spMkLst>
        </pc:spChg>
        <pc:picChg chg="add mod">
          <ac:chgData name="John Brosz" userId="6da2dfc2-779f-4fbd-ac1e-814b293040e4" providerId="ADAL" clId="{A93F9D96-C565-4B16-9DB6-70E2F74CABC0}" dt="2025-04-17T20:31:50.712" v="512"/>
          <ac:picMkLst>
            <pc:docMk/>
            <pc:sldMk cId="2507613490" sldId="895"/>
            <ac:picMk id="7" creationId="{7D6E7551-75A2-2C5F-9DD1-DD755699EAAF}"/>
          </ac:picMkLst>
        </pc:picChg>
        <pc:cxnChg chg="add">
          <ac:chgData name="John Brosz" userId="6da2dfc2-779f-4fbd-ac1e-814b293040e4" providerId="ADAL" clId="{A93F9D96-C565-4B16-9DB6-70E2F74CABC0}" dt="2025-04-17T20:31:49.543" v="510" actId="26606"/>
          <ac:cxnSpMkLst>
            <pc:docMk/>
            <pc:sldMk cId="2507613490" sldId="895"/>
            <ac:cxnSpMk id="15" creationId="{17726E8A-324C-4684-96F2-AFDDFB2F1441}"/>
          </ac:cxnSpMkLst>
        </pc:cxnChg>
      </pc:sldChg>
      <pc:sldChg chg="modSp new mod">
        <pc:chgData name="John Brosz" userId="6da2dfc2-779f-4fbd-ac1e-814b293040e4" providerId="ADAL" clId="{A93F9D96-C565-4B16-9DB6-70E2F74CABC0}" dt="2025-04-17T23:20:04.035" v="1703" actId="20577"/>
        <pc:sldMkLst>
          <pc:docMk/>
          <pc:sldMk cId="2329705967" sldId="896"/>
        </pc:sldMkLst>
        <pc:spChg chg="mod">
          <ac:chgData name="John Brosz" userId="6da2dfc2-779f-4fbd-ac1e-814b293040e4" providerId="ADAL" clId="{A93F9D96-C565-4B16-9DB6-70E2F74CABC0}" dt="2025-04-17T23:10:15.249" v="1059" actId="14100"/>
          <ac:spMkLst>
            <pc:docMk/>
            <pc:sldMk cId="2329705967" sldId="896"/>
            <ac:spMk id="2" creationId="{6404F18B-0D4C-0EF1-3FFE-EEB52507E75C}"/>
          </ac:spMkLst>
        </pc:spChg>
        <pc:spChg chg="mod">
          <ac:chgData name="John Brosz" userId="6da2dfc2-779f-4fbd-ac1e-814b293040e4" providerId="ADAL" clId="{A93F9D96-C565-4B16-9DB6-70E2F74CABC0}" dt="2025-04-17T23:20:04.035" v="1703" actId="20577"/>
          <ac:spMkLst>
            <pc:docMk/>
            <pc:sldMk cId="2329705967" sldId="896"/>
            <ac:spMk id="3" creationId="{28F51BD5-394E-9A44-C4E6-9483244CCF6B}"/>
          </ac:spMkLst>
        </pc:spChg>
      </pc:sldChg>
      <pc:sldChg chg="addSp delSp modSp new mod modClrScheme chgLayout">
        <pc:chgData name="John Brosz" userId="6da2dfc2-779f-4fbd-ac1e-814b293040e4" providerId="ADAL" clId="{A93F9D96-C565-4B16-9DB6-70E2F74CABC0}" dt="2025-04-17T23:19:45.354" v="1688" actId="20577"/>
        <pc:sldMkLst>
          <pc:docMk/>
          <pc:sldMk cId="1249341613" sldId="897"/>
        </pc:sldMkLst>
        <pc:spChg chg="del mod ord">
          <ac:chgData name="John Brosz" userId="6da2dfc2-779f-4fbd-ac1e-814b293040e4" providerId="ADAL" clId="{A93F9D96-C565-4B16-9DB6-70E2F74CABC0}" dt="2025-04-17T23:13:07.721" v="1113" actId="700"/>
          <ac:spMkLst>
            <pc:docMk/>
            <pc:sldMk cId="1249341613" sldId="897"/>
            <ac:spMk id="2" creationId="{251EEACF-9064-96F8-6084-E77145D3584F}"/>
          </ac:spMkLst>
        </pc:spChg>
        <pc:spChg chg="del mod ord">
          <ac:chgData name="John Brosz" userId="6da2dfc2-779f-4fbd-ac1e-814b293040e4" providerId="ADAL" clId="{A93F9D96-C565-4B16-9DB6-70E2F74CABC0}" dt="2025-04-17T23:13:07.721" v="1113" actId="700"/>
          <ac:spMkLst>
            <pc:docMk/>
            <pc:sldMk cId="1249341613" sldId="897"/>
            <ac:spMk id="3" creationId="{4BC79ACD-1FAE-3309-15CC-B77932DAC5B1}"/>
          </ac:spMkLst>
        </pc:spChg>
        <pc:spChg chg="add mod ord">
          <ac:chgData name="John Brosz" userId="6da2dfc2-779f-4fbd-ac1e-814b293040e4" providerId="ADAL" clId="{A93F9D96-C565-4B16-9DB6-70E2F74CABC0}" dt="2025-04-17T23:19:14.999" v="1617" actId="14100"/>
          <ac:spMkLst>
            <pc:docMk/>
            <pc:sldMk cId="1249341613" sldId="897"/>
            <ac:spMk id="4" creationId="{50184A39-B650-39AB-57C5-39FF9DA2D10D}"/>
          </ac:spMkLst>
        </pc:spChg>
        <pc:spChg chg="add mod ord">
          <ac:chgData name="John Brosz" userId="6da2dfc2-779f-4fbd-ac1e-814b293040e4" providerId="ADAL" clId="{A93F9D96-C565-4B16-9DB6-70E2F74CABC0}" dt="2025-04-17T23:19:45.354" v="1688" actId="20577"/>
          <ac:spMkLst>
            <pc:docMk/>
            <pc:sldMk cId="1249341613" sldId="897"/>
            <ac:spMk id="5" creationId="{C908B23C-88CA-D9A4-82EA-472EAF8A34DA}"/>
          </ac:spMkLst>
        </pc:spChg>
      </pc:sldChg>
      <pc:sldChg chg="addSp delSp modSp new mod modClrScheme chgLayout">
        <pc:chgData name="John Brosz" userId="6da2dfc2-779f-4fbd-ac1e-814b293040e4" providerId="ADAL" clId="{A93F9D96-C565-4B16-9DB6-70E2F74CABC0}" dt="2025-04-17T23:19:04.699" v="1616" actId="20577"/>
        <pc:sldMkLst>
          <pc:docMk/>
          <pc:sldMk cId="1292782641" sldId="898"/>
        </pc:sldMkLst>
        <pc:spChg chg="del mod ord">
          <ac:chgData name="John Brosz" userId="6da2dfc2-779f-4fbd-ac1e-814b293040e4" providerId="ADAL" clId="{A93F9D96-C565-4B16-9DB6-70E2F74CABC0}" dt="2025-04-17T23:17:55.938" v="1531" actId="700"/>
          <ac:spMkLst>
            <pc:docMk/>
            <pc:sldMk cId="1292782641" sldId="898"/>
            <ac:spMk id="2" creationId="{26BC1E26-F7E0-A932-6600-E3F3EC4E2292}"/>
          </ac:spMkLst>
        </pc:spChg>
        <pc:spChg chg="del mod ord">
          <ac:chgData name="John Brosz" userId="6da2dfc2-779f-4fbd-ac1e-814b293040e4" providerId="ADAL" clId="{A93F9D96-C565-4B16-9DB6-70E2F74CABC0}" dt="2025-04-17T23:17:55.938" v="1531" actId="700"/>
          <ac:spMkLst>
            <pc:docMk/>
            <pc:sldMk cId="1292782641" sldId="898"/>
            <ac:spMk id="3" creationId="{99C2043B-165C-EEDE-2B04-4D746D5483EC}"/>
          </ac:spMkLst>
        </pc:spChg>
        <pc:spChg chg="add mod ord">
          <ac:chgData name="John Brosz" userId="6da2dfc2-779f-4fbd-ac1e-814b293040e4" providerId="ADAL" clId="{A93F9D96-C565-4B16-9DB6-70E2F74CABC0}" dt="2025-04-17T23:19:04.699" v="1616" actId="20577"/>
          <ac:spMkLst>
            <pc:docMk/>
            <pc:sldMk cId="1292782641" sldId="898"/>
            <ac:spMk id="4" creationId="{BF41027A-F062-3EF2-445E-CA71B259A404}"/>
          </ac:spMkLst>
        </pc:spChg>
        <pc:spChg chg="add del mod ord">
          <ac:chgData name="John Brosz" userId="6da2dfc2-779f-4fbd-ac1e-814b293040e4" providerId="ADAL" clId="{A93F9D96-C565-4B16-9DB6-70E2F74CABC0}" dt="2025-04-17T23:18:04.371" v="1558" actId="478"/>
          <ac:spMkLst>
            <pc:docMk/>
            <pc:sldMk cId="1292782641" sldId="898"/>
            <ac:spMk id="5" creationId="{E084B6EA-7EFD-3432-2A9B-4A39D174D352}"/>
          </ac:spMkLst>
        </pc:spChg>
      </pc:sldChg>
      <pc:sldChg chg="modSp add mod">
        <pc:chgData name="John Brosz" userId="6da2dfc2-779f-4fbd-ac1e-814b293040e4" providerId="ADAL" clId="{A93F9D96-C565-4B16-9DB6-70E2F74CABC0}" dt="2025-04-17T23:18:52.715" v="1605" actId="20577"/>
        <pc:sldMkLst>
          <pc:docMk/>
          <pc:sldMk cId="3948171617" sldId="899"/>
        </pc:sldMkLst>
        <pc:spChg chg="mod">
          <ac:chgData name="John Brosz" userId="6da2dfc2-779f-4fbd-ac1e-814b293040e4" providerId="ADAL" clId="{A93F9D96-C565-4B16-9DB6-70E2F74CABC0}" dt="2025-04-17T23:18:52.715" v="1605" actId="20577"/>
          <ac:spMkLst>
            <pc:docMk/>
            <pc:sldMk cId="3948171617" sldId="899"/>
            <ac:spMk id="4" creationId="{01B1923E-7690-01F8-95B1-EB86BCE648BF}"/>
          </ac:spMkLst>
        </pc:spChg>
      </pc:sldChg>
      <pc:sldChg chg="addSp modSp add mod">
        <pc:chgData name="John Brosz" userId="6da2dfc2-779f-4fbd-ac1e-814b293040e4" providerId="ADAL" clId="{A93F9D96-C565-4B16-9DB6-70E2F74CABC0}" dt="2025-04-17T23:32:56.198" v="1750" actId="1076"/>
        <pc:sldMkLst>
          <pc:docMk/>
          <pc:sldMk cId="3867460424" sldId="900"/>
        </pc:sldMkLst>
        <pc:spChg chg="add mod">
          <ac:chgData name="John Brosz" userId="6da2dfc2-779f-4fbd-ac1e-814b293040e4" providerId="ADAL" clId="{A93F9D96-C565-4B16-9DB6-70E2F74CABC0}" dt="2025-04-17T23:32:56.198" v="1750" actId="1076"/>
          <ac:spMkLst>
            <pc:docMk/>
            <pc:sldMk cId="3867460424" sldId="900"/>
            <ac:spMk id="4" creationId="{D8991364-2C58-4F86-6A11-E169CF6C8526}"/>
          </ac:spMkLst>
        </pc:spChg>
        <pc:picChg chg="add mod">
          <ac:chgData name="John Brosz" userId="6da2dfc2-779f-4fbd-ac1e-814b293040e4" providerId="ADAL" clId="{A93F9D96-C565-4B16-9DB6-70E2F74CABC0}" dt="2025-04-17T23:32:53.651" v="1749" actId="1076"/>
          <ac:picMkLst>
            <pc:docMk/>
            <pc:sldMk cId="3867460424" sldId="900"/>
            <ac:picMk id="5" creationId="{B1B200B1-4D55-FBFD-7A30-E7CC14E5CAEB}"/>
          </ac:picMkLst>
        </pc:picChg>
      </pc:sldChg>
      <pc:sldChg chg="new del">
        <pc:chgData name="John Brosz" userId="6da2dfc2-779f-4fbd-ac1e-814b293040e4" providerId="ADAL" clId="{A93F9D96-C565-4B16-9DB6-70E2F74CABC0}" dt="2025-04-17T23:29:18.674" v="1732" actId="47"/>
        <pc:sldMkLst>
          <pc:docMk/>
          <pc:sldMk cId="4118802735" sldId="901"/>
        </pc:sldMkLst>
      </pc:sldChg>
    </pc:docChg>
  </pc:docChgLst>
  <pc:docChgLst>
    <pc:chgData name="John Brosz" userId="6da2dfc2-779f-4fbd-ac1e-814b293040e4" providerId="ADAL" clId="{8EA8175D-B083-4E9D-8F1E-F3DB3C99B9E3}"/>
    <pc:docChg chg="undo custSel addSld delSld modSld sldOrd">
      <pc:chgData name="John Brosz" userId="6da2dfc2-779f-4fbd-ac1e-814b293040e4" providerId="ADAL" clId="{8EA8175D-B083-4E9D-8F1E-F3DB3C99B9E3}" dt="2025-01-24T17:50:26.687" v="88" actId="1076"/>
      <pc:docMkLst>
        <pc:docMk/>
      </pc:docMkLst>
      <pc:sldChg chg="modSp mod">
        <pc:chgData name="John Brosz" userId="6da2dfc2-779f-4fbd-ac1e-814b293040e4" providerId="ADAL" clId="{8EA8175D-B083-4E9D-8F1E-F3DB3C99B9E3}" dt="2025-01-07T20:04:40.888" v="6" actId="27636"/>
        <pc:sldMkLst>
          <pc:docMk/>
          <pc:sldMk cId="3040081816" sldId="891"/>
        </pc:sldMkLst>
      </pc:sldChg>
      <pc:sldChg chg="addSp delSp modSp add mod setBg setClrOvrMap">
        <pc:chgData name="John Brosz" userId="6da2dfc2-779f-4fbd-ac1e-814b293040e4" providerId="ADAL" clId="{8EA8175D-B083-4E9D-8F1E-F3DB3C99B9E3}" dt="2025-01-07T20:06:53.036" v="24" actId="1076"/>
        <pc:sldMkLst>
          <pc:docMk/>
          <pc:sldMk cId="2185376933" sldId="892"/>
        </pc:sldMkLst>
      </pc:sldChg>
      <pc:sldChg chg="addSp delSp add del setBg delDesignElem">
        <pc:chgData name="John Brosz" userId="6da2dfc2-779f-4fbd-ac1e-814b293040e4" providerId="ADAL" clId="{8EA8175D-B083-4E9D-8F1E-F3DB3C99B9E3}" dt="2025-01-07T20:04:40.821" v="4"/>
        <pc:sldMkLst>
          <pc:docMk/>
          <pc:sldMk cId="3527077404" sldId="892"/>
        </pc:sldMkLst>
      </pc:sldChg>
      <pc:sldChg chg="addSp delSp modSp new mod ord modClrScheme chgLayout">
        <pc:chgData name="John Brosz" userId="6da2dfc2-779f-4fbd-ac1e-814b293040e4" providerId="ADAL" clId="{8EA8175D-B083-4E9D-8F1E-F3DB3C99B9E3}" dt="2025-01-24T17:50:26.687" v="88" actId="1076"/>
        <pc:sldMkLst>
          <pc:docMk/>
          <pc:sldMk cId="346455102" sldId="893"/>
        </pc:sldMkLst>
      </pc:sldChg>
    </pc:docChg>
  </pc:docChgLst>
  <pc:docChgLst>
    <pc:chgData name="John Brosz" userId="6da2dfc2-779f-4fbd-ac1e-814b293040e4" providerId="ADAL" clId="{8CD76A70-D748-4F4F-BB70-D2954EB1DD43}"/>
    <pc:docChg chg="custSel addSld delSld modSld">
      <pc:chgData name="John Brosz" userId="6da2dfc2-779f-4fbd-ac1e-814b293040e4" providerId="ADAL" clId="{8CD76A70-D748-4F4F-BB70-D2954EB1DD43}" dt="2024-08-30T15:39:05.241" v="308" actId="47"/>
      <pc:docMkLst>
        <pc:docMk/>
      </pc:docMkLst>
      <pc:sldChg chg="modSp mod">
        <pc:chgData name="John Brosz" userId="6da2dfc2-779f-4fbd-ac1e-814b293040e4" providerId="ADAL" clId="{8CD76A70-D748-4F4F-BB70-D2954EB1DD43}" dt="2024-08-30T15:24:16.225" v="258" actId="20577"/>
        <pc:sldMkLst>
          <pc:docMk/>
          <pc:sldMk cId="2154827516" sldId="256"/>
        </pc:sldMkLst>
      </pc:sldChg>
      <pc:sldChg chg="modSp">
        <pc:chgData name="John Brosz" userId="6da2dfc2-779f-4fbd-ac1e-814b293040e4" providerId="ADAL" clId="{8CD76A70-D748-4F4F-BB70-D2954EB1DD43}" dt="2024-08-30T15:28:00.282" v="264" actId="20577"/>
        <pc:sldMkLst>
          <pc:docMk/>
          <pc:sldMk cId="1809644291" sldId="274"/>
        </pc:sldMkLst>
      </pc:sldChg>
      <pc:sldChg chg="del">
        <pc:chgData name="John Brosz" userId="6da2dfc2-779f-4fbd-ac1e-814b293040e4" providerId="ADAL" clId="{8CD76A70-D748-4F4F-BB70-D2954EB1DD43}" dt="2024-08-30T15:26:51.774" v="262" actId="47"/>
        <pc:sldMkLst>
          <pc:docMk/>
          <pc:sldMk cId="601364710" sldId="321"/>
        </pc:sldMkLst>
      </pc:sldChg>
      <pc:sldChg chg="addSp modSp mod">
        <pc:chgData name="John Brosz" userId="6da2dfc2-779f-4fbd-ac1e-814b293040e4" providerId="ADAL" clId="{8CD76A70-D748-4F4F-BB70-D2954EB1DD43}" dt="2024-08-30T15:29:09.130" v="267" actId="14100"/>
        <pc:sldMkLst>
          <pc:docMk/>
          <pc:sldMk cId="2125059460" sldId="775"/>
        </pc:sldMkLst>
      </pc:sldChg>
      <pc:sldChg chg="del">
        <pc:chgData name="John Brosz" userId="6da2dfc2-779f-4fbd-ac1e-814b293040e4" providerId="ADAL" clId="{8CD76A70-D748-4F4F-BB70-D2954EB1DD43}" dt="2024-08-30T15:32:42.407" v="268" actId="47"/>
        <pc:sldMkLst>
          <pc:docMk/>
          <pc:sldMk cId="3694939721" sldId="784"/>
        </pc:sldMkLst>
      </pc:sldChg>
      <pc:sldChg chg="addSp delSp modSp mod">
        <pc:chgData name="John Brosz" userId="6da2dfc2-779f-4fbd-ac1e-814b293040e4" providerId="ADAL" clId="{8CD76A70-D748-4F4F-BB70-D2954EB1DD43}" dt="2024-08-30T15:37:06.539" v="297" actId="404"/>
        <pc:sldMkLst>
          <pc:docMk/>
          <pc:sldMk cId="2175154986" sldId="855"/>
        </pc:sldMkLst>
      </pc:sldChg>
      <pc:sldChg chg="addSp modSp add mod setBg">
        <pc:chgData name="John Brosz" userId="6da2dfc2-779f-4fbd-ac1e-814b293040e4" providerId="ADAL" clId="{8CD76A70-D748-4F4F-BB70-D2954EB1DD43}" dt="2024-08-30T15:38:24.983" v="306" actId="1076"/>
        <pc:sldMkLst>
          <pc:docMk/>
          <pc:sldMk cId="4045403111" sldId="873"/>
        </pc:sldMkLst>
      </pc:sldChg>
      <pc:sldChg chg="modSp mod">
        <pc:chgData name="John Brosz" userId="6da2dfc2-779f-4fbd-ac1e-814b293040e4" providerId="ADAL" clId="{8CD76A70-D748-4F4F-BB70-D2954EB1DD43}" dt="2024-08-30T15:14:47.687" v="237" actId="255"/>
        <pc:sldMkLst>
          <pc:docMk/>
          <pc:sldMk cId="4130486222" sldId="874"/>
        </pc:sldMkLst>
      </pc:sldChg>
      <pc:sldChg chg="del">
        <pc:chgData name="John Brosz" userId="6da2dfc2-779f-4fbd-ac1e-814b293040e4" providerId="ADAL" clId="{8CD76A70-D748-4F4F-BB70-D2954EB1DD43}" dt="2024-08-30T15:38:59.423" v="307" actId="47"/>
        <pc:sldMkLst>
          <pc:docMk/>
          <pc:sldMk cId="976590961" sldId="884"/>
        </pc:sldMkLst>
      </pc:sldChg>
      <pc:sldChg chg="modSp del mod">
        <pc:chgData name="John Brosz" userId="6da2dfc2-779f-4fbd-ac1e-814b293040e4" providerId="ADAL" clId="{8CD76A70-D748-4F4F-BB70-D2954EB1DD43}" dt="2024-08-30T15:23:09.907" v="238" actId="2696"/>
        <pc:sldMkLst>
          <pc:docMk/>
          <pc:sldMk cId="125021021" sldId="885"/>
        </pc:sldMkLst>
      </pc:sldChg>
      <pc:sldChg chg="del">
        <pc:chgData name="John Brosz" userId="6da2dfc2-779f-4fbd-ac1e-814b293040e4" providerId="ADAL" clId="{8CD76A70-D748-4F4F-BB70-D2954EB1DD43}" dt="2024-08-30T15:39:05.241" v="308" actId="47"/>
        <pc:sldMkLst>
          <pc:docMk/>
          <pc:sldMk cId="3397524763" sldId="888"/>
        </pc:sldMkLst>
      </pc:sldChg>
      <pc:sldChg chg="add del">
        <pc:chgData name="John Brosz" userId="6da2dfc2-779f-4fbd-ac1e-814b293040e4" providerId="ADAL" clId="{8CD76A70-D748-4F4F-BB70-D2954EB1DD43}" dt="2024-08-30T15:26:49.320" v="261"/>
        <pc:sldMkLst>
          <pc:docMk/>
          <pc:sldMk cId="3301794553" sldId="889"/>
        </pc:sldMkLst>
      </pc:sldChg>
      <pc:sldChg chg="addSp delSp modSp new mod modClrScheme chgLayout">
        <pc:chgData name="John Brosz" userId="6da2dfc2-779f-4fbd-ac1e-814b293040e4" providerId="ADAL" clId="{8CD76A70-D748-4F4F-BB70-D2954EB1DD43}" dt="2024-08-30T15:34:08.842" v="279" actId="14100"/>
        <pc:sldMkLst>
          <pc:docMk/>
          <pc:sldMk cId="3245617158" sldId="890"/>
        </pc:sldMkLst>
      </pc:sldChg>
      <pc:sldChg chg="delSp modSp add mod setBg delDesignElem">
        <pc:chgData name="John Brosz" userId="6da2dfc2-779f-4fbd-ac1e-814b293040e4" providerId="ADAL" clId="{8CD76A70-D748-4F4F-BB70-D2954EB1DD43}" dt="2024-08-30T15:35:35.762" v="282" actId="20577"/>
        <pc:sldMkLst>
          <pc:docMk/>
          <pc:sldMk cId="3040081816" sldId="891"/>
        </pc:sldMkLst>
      </pc:sldChg>
      <pc:sldChg chg="new del">
        <pc:chgData name="John Brosz" userId="6da2dfc2-779f-4fbd-ac1e-814b293040e4" providerId="ADAL" clId="{8CD76A70-D748-4F4F-BB70-D2954EB1DD43}" dt="2024-08-30T15:37:59.263" v="300" actId="47"/>
        <pc:sldMkLst>
          <pc:docMk/>
          <pc:sldMk cId="2104406468" sldId="89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www.kaggle.com/" TargetMode="External"/><Relationship Id="rId2" Type="http://schemas.openxmlformats.org/officeDocument/2006/relationships/hyperlink" Target="https://data.qdr.syr.edu/" TargetMode="External"/><Relationship Id="rId1" Type="http://schemas.openxmlformats.org/officeDocument/2006/relationships/hyperlink" Target="https://beta.ukdataservice.ac.uk/datacatalogue" TargetMode="External"/><Relationship Id="rId5" Type="http://schemas.openxmlformats.org/officeDocument/2006/relationships/hyperlink" Target="https://methods.sagepub.com/datasets" TargetMode="External"/><Relationship Id="rId4" Type="http://schemas.openxmlformats.org/officeDocument/2006/relationships/hyperlink" Target="https://www.kaggle.com/datasets/rtatman/animal-bites"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5.xml.rels><?xml version="1.0" encoding="UTF-8" standalone="yes"?>
<Relationships xmlns="http://schemas.openxmlformats.org/package/2006/relationships"><Relationship Id="rId8" Type="http://schemas.openxmlformats.org/officeDocument/2006/relationships/hyperlink" Target="https://d3js.org/" TargetMode="External"/><Relationship Id="rId13" Type="http://schemas.openxmlformats.org/officeDocument/2006/relationships/hyperlink" Target="https://github.com/Tldraw/Tldraw" TargetMode="External"/><Relationship Id="rId18" Type="http://schemas.openxmlformats.org/officeDocument/2006/relationships/hyperlink" Target="https://flourish.studio/" TargetMode="External"/><Relationship Id="rId3" Type="http://schemas.openxmlformats.org/officeDocument/2006/relationships/hyperlink" Target="http://mkweb.bcgsc.ca/tableviewer/" TargetMode="External"/><Relationship Id="rId7" Type="http://schemas.openxmlformats.org/officeDocument/2006/relationships/hyperlink" Target="https://miro.com/" TargetMode="External"/><Relationship Id="rId12" Type="http://schemas.openxmlformats.org/officeDocument/2006/relationships/hyperlink" Target="https://www.sigmajs.org/" TargetMode="External"/><Relationship Id="rId17" Type="http://schemas.openxmlformats.org/officeDocument/2006/relationships/hyperlink" Target="https://powerbi.microsoft.com/en-ca/" TargetMode="External"/><Relationship Id="rId2" Type="http://schemas.openxmlformats.org/officeDocument/2006/relationships/hyperlink" Target="https://cytoscape.org/" TargetMode="External"/><Relationship Id="rId16" Type="http://schemas.openxmlformats.org/officeDocument/2006/relationships/hyperlink" Target="https://www.tableau.com/" TargetMode="External"/><Relationship Id="rId1" Type="http://schemas.openxmlformats.org/officeDocument/2006/relationships/hyperlink" Target="https://gephi.org/" TargetMode="External"/><Relationship Id="rId6" Type="http://schemas.openxmlformats.org/officeDocument/2006/relationships/hyperlink" Target="https://www.microsoft.com/en-us/microsoft-365/visio/visio-in-microsoft-365" TargetMode="External"/><Relationship Id="rId11" Type="http://schemas.openxmlformats.org/officeDocument/2006/relationships/hyperlink" Target="https://js.cytoscape.org/" TargetMode="External"/><Relationship Id="rId5" Type="http://schemas.openxmlformats.org/officeDocument/2006/relationships/hyperlink" Target="https://onodo.org/" TargetMode="External"/><Relationship Id="rId15" Type="http://schemas.openxmlformats.org/officeDocument/2006/relationships/hyperlink" Target="https://granoproject.org/" TargetMode="External"/><Relationship Id="rId10" Type="http://schemas.openxmlformats.org/officeDocument/2006/relationships/hyperlink" Target="https://p5js.org/" TargetMode="External"/><Relationship Id="rId19" Type="http://schemas.openxmlformats.org/officeDocument/2006/relationships/hyperlink" Target="https://www.datawrapper.de/" TargetMode="External"/><Relationship Id="rId4" Type="http://schemas.openxmlformats.org/officeDocument/2006/relationships/hyperlink" Target="https://www.nanohistory.org/" TargetMode="External"/><Relationship Id="rId9" Type="http://schemas.openxmlformats.org/officeDocument/2006/relationships/hyperlink" Target="https://github.com/pcbje/ggraph" TargetMode="External"/><Relationship Id="rId14" Type="http://schemas.openxmlformats.org/officeDocument/2006/relationships/hyperlink" Target="https://github.com/DmitryBaranovskiy/raphae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kaggle.com/" TargetMode="External"/><Relationship Id="rId2" Type="http://schemas.openxmlformats.org/officeDocument/2006/relationships/hyperlink" Target="https://data.qdr.syr.edu/" TargetMode="External"/><Relationship Id="rId1" Type="http://schemas.openxmlformats.org/officeDocument/2006/relationships/hyperlink" Target="https://beta.ukdataservice.ac.uk/datacatalogue" TargetMode="External"/><Relationship Id="rId5" Type="http://schemas.openxmlformats.org/officeDocument/2006/relationships/hyperlink" Target="https://methods.sagepub.com/datasets" TargetMode="External"/><Relationship Id="rId4" Type="http://schemas.openxmlformats.org/officeDocument/2006/relationships/hyperlink" Target="https://www.kaggle.com/datasets/rtatman/animal-bites"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5.xml.rels><?xml version="1.0" encoding="UTF-8" standalone="yes"?>
<Relationships xmlns="http://schemas.openxmlformats.org/package/2006/relationships"><Relationship Id="rId8" Type="http://schemas.openxmlformats.org/officeDocument/2006/relationships/hyperlink" Target="https://d3js.org/" TargetMode="External"/><Relationship Id="rId13" Type="http://schemas.openxmlformats.org/officeDocument/2006/relationships/hyperlink" Target="https://github.com/Tldraw/Tldraw" TargetMode="External"/><Relationship Id="rId18" Type="http://schemas.openxmlformats.org/officeDocument/2006/relationships/hyperlink" Target="https://flourish.studio/" TargetMode="External"/><Relationship Id="rId3" Type="http://schemas.openxmlformats.org/officeDocument/2006/relationships/hyperlink" Target="http://mkweb.bcgsc.ca/tableviewer/" TargetMode="External"/><Relationship Id="rId7" Type="http://schemas.openxmlformats.org/officeDocument/2006/relationships/hyperlink" Target="https://miro.com/" TargetMode="External"/><Relationship Id="rId12" Type="http://schemas.openxmlformats.org/officeDocument/2006/relationships/hyperlink" Target="https://www.sigmajs.org/" TargetMode="External"/><Relationship Id="rId17" Type="http://schemas.openxmlformats.org/officeDocument/2006/relationships/hyperlink" Target="https://powerbi.microsoft.com/en-ca/" TargetMode="External"/><Relationship Id="rId2" Type="http://schemas.openxmlformats.org/officeDocument/2006/relationships/hyperlink" Target="https://cytoscape.org/" TargetMode="External"/><Relationship Id="rId16" Type="http://schemas.openxmlformats.org/officeDocument/2006/relationships/hyperlink" Target="https://www.tableau.com/" TargetMode="External"/><Relationship Id="rId1" Type="http://schemas.openxmlformats.org/officeDocument/2006/relationships/hyperlink" Target="https://gephi.org/" TargetMode="External"/><Relationship Id="rId6" Type="http://schemas.openxmlformats.org/officeDocument/2006/relationships/hyperlink" Target="https://www.microsoft.com/en-us/microsoft-365/visio/visio-in-microsoft-365" TargetMode="External"/><Relationship Id="rId11" Type="http://schemas.openxmlformats.org/officeDocument/2006/relationships/hyperlink" Target="https://js.cytoscape.org/" TargetMode="External"/><Relationship Id="rId5" Type="http://schemas.openxmlformats.org/officeDocument/2006/relationships/hyperlink" Target="https://onodo.org/" TargetMode="External"/><Relationship Id="rId15" Type="http://schemas.openxmlformats.org/officeDocument/2006/relationships/hyperlink" Target="https://granoproject.org/" TargetMode="External"/><Relationship Id="rId10" Type="http://schemas.openxmlformats.org/officeDocument/2006/relationships/hyperlink" Target="https://p5js.org/" TargetMode="External"/><Relationship Id="rId19" Type="http://schemas.openxmlformats.org/officeDocument/2006/relationships/hyperlink" Target="https://www.datawrapper.de/" TargetMode="External"/><Relationship Id="rId4" Type="http://schemas.openxmlformats.org/officeDocument/2006/relationships/hyperlink" Target="https://www.nanohistory.org/" TargetMode="External"/><Relationship Id="rId9" Type="http://schemas.openxmlformats.org/officeDocument/2006/relationships/hyperlink" Target="https://github.com/pcbje/ggraph" TargetMode="External"/><Relationship Id="rId14" Type="http://schemas.openxmlformats.org/officeDocument/2006/relationships/hyperlink" Target="https://github.com/DmitryBaranovskiy/raphae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E3E74-CE56-4A5F-ACB0-6FDFBDCE498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A803F73-9FFC-40A4-B680-7B9428890DD0}">
      <dgm:prSet custT="1"/>
      <dgm:spPr/>
      <dgm:t>
        <a:bodyPr/>
        <a:lstStyle/>
        <a:p>
          <a:r>
            <a:rPr lang="en-CA" sz="2000" u="none"/>
            <a:t>UK Data Service </a:t>
          </a:r>
        </a:p>
        <a:p>
          <a:r>
            <a:rPr lang="en-CA" sz="2000" u="sng">
              <a:hlinkClick xmlns:r="http://schemas.openxmlformats.org/officeDocument/2006/relationships" r:id="rId1"/>
            </a:rPr>
            <a:t>https</a:t>
          </a:r>
          <a:r>
            <a:rPr lang="en-CA" sz="2000" u="sng" dirty="0">
              <a:hlinkClick xmlns:r="http://schemas.openxmlformats.org/officeDocument/2006/relationships" r:id="rId1"/>
            </a:rPr>
            <a:t>://beta.ukdataservice.ac.uk</a:t>
          </a:r>
          <a:r>
            <a:rPr lang="en-CA" sz="2000" u="sng">
              <a:hlinkClick xmlns:r="http://schemas.openxmlformats.org/officeDocument/2006/relationships" r:id="rId1"/>
            </a:rPr>
            <a:t>/datacatalogue</a:t>
          </a:r>
          <a:r>
            <a:rPr lang="en-CA" sz="2000" u="sng"/>
            <a:t> </a:t>
          </a:r>
          <a:r>
            <a:rPr lang="en-CA" sz="2000"/>
            <a:t> </a:t>
          </a:r>
          <a:br>
            <a:rPr lang="en-CA" sz="2000"/>
          </a:br>
          <a:r>
            <a:rPr lang="en-CA" sz="1600"/>
            <a:t>Offers a Data Type filter for Qualitative and Mixed Methods data</a:t>
          </a:r>
          <a:endParaRPr lang="en-US" sz="1600" dirty="0"/>
        </a:p>
      </dgm:t>
    </dgm:pt>
    <dgm:pt modelId="{53CB0923-0AA0-4E45-BAB9-8F4E0F63DA29}" type="parTrans" cxnId="{C4907BFD-2196-4DF5-A7FC-3508109FBE01}">
      <dgm:prSet/>
      <dgm:spPr/>
      <dgm:t>
        <a:bodyPr/>
        <a:lstStyle/>
        <a:p>
          <a:endParaRPr lang="en-US"/>
        </a:p>
      </dgm:t>
    </dgm:pt>
    <dgm:pt modelId="{9DB2D4A3-BD2B-497C-8A0D-088105874DB6}" type="sibTrans" cxnId="{C4907BFD-2196-4DF5-A7FC-3508109FBE01}">
      <dgm:prSet/>
      <dgm:spPr/>
      <dgm:t>
        <a:bodyPr/>
        <a:lstStyle/>
        <a:p>
          <a:endParaRPr lang="en-US"/>
        </a:p>
      </dgm:t>
    </dgm:pt>
    <dgm:pt modelId="{8DF35778-C83D-48A0-9B83-237E684FE171}">
      <dgm:prSet custT="1"/>
      <dgm:spPr/>
      <dgm:t>
        <a:bodyPr/>
        <a:lstStyle/>
        <a:p>
          <a:r>
            <a:rPr lang="en-CA" sz="2000"/>
            <a:t>The Syracuse Qualitative Data Repository</a:t>
          </a:r>
          <a:endParaRPr lang="en-CA" sz="2000" u="sng">
            <a:hlinkClick xmlns:r="http://schemas.openxmlformats.org/officeDocument/2006/relationships" r:id="rId2"/>
          </a:endParaRPr>
        </a:p>
        <a:p>
          <a:r>
            <a:rPr lang="en-CA" sz="2000" u="sng">
              <a:hlinkClick xmlns:r="http://schemas.openxmlformats.org/officeDocument/2006/relationships" r:id="rId2"/>
            </a:rPr>
            <a:t>https</a:t>
          </a:r>
          <a:r>
            <a:rPr lang="en-CA" sz="2000" u="sng" dirty="0">
              <a:hlinkClick xmlns:r="http://schemas.openxmlformats.org/officeDocument/2006/relationships" r:id="rId2"/>
            </a:rPr>
            <a:t>://data.qdr.syr.edu</a:t>
          </a:r>
          <a:r>
            <a:rPr lang="en-CA" sz="2000" u="sng">
              <a:hlinkClick xmlns:r="http://schemas.openxmlformats.org/officeDocument/2006/relationships" r:id="rId2"/>
            </a:rPr>
            <a:t>/</a:t>
          </a:r>
          <a:r>
            <a:rPr lang="en-CA" sz="2000"/>
            <a:t> </a:t>
          </a:r>
          <a:endParaRPr lang="en-US" sz="2000" dirty="0"/>
        </a:p>
      </dgm:t>
    </dgm:pt>
    <dgm:pt modelId="{B69C51CC-1E38-4C3F-BE75-D6D9A04E6F2E}" type="parTrans" cxnId="{985B6C0E-3E3A-4816-82B9-C38CF545AD89}">
      <dgm:prSet/>
      <dgm:spPr/>
      <dgm:t>
        <a:bodyPr/>
        <a:lstStyle/>
        <a:p>
          <a:endParaRPr lang="en-US"/>
        </a:p>
      </dgm:t>
    </dgm:pt>
    <dgm:pt modelId="{962445A2-5A41-4A80-A29A-43A500833875}" type="sibTrans" cxnId="{985B6C0E-3E3A-4816-82B9-C38CF545AD89}">
      <dgm:prSet/>
      <dgm:spPr/>
      <dgm:t>
        <a:bodyPr/>
        <a:lstStyle/>
        <a:p>
          <a:endParaRPr lang="en-US"/>
        </a:p>
      </dgm:t>
    </dgm:pt>
    <dgm:pt modelId="{FA1788F0-69E5-4512-B945-C667ED4DCF55}">
      <dgm:prSet custT="1"/>
      <dgm:spPr/>
      <dgm:t>
        <a:bodyPr/>
        <a:lstStyle/>
        <a:p>
          <a:r>
            <a:rPr lang="en-US" sz="2100"/>
            <a:t>Kaggle - </a:t>
          </a:r>
          <a:r>
            <a:rPr lang="en-US" sz="2100">
              <a:hlinkClick xmlns:r="http://schemas.openxmlformats.org/officeDocument/2006/relationships" r:id="rId3"/>
            </a:rPr>
            <a:t>https://www.kaggle.com/</a:t>
          </a:r>
          <a:r>
            <a:rPr lang="en-US" sz="2100"/>
            <a:t> </a:t>
          </a:r>
        </a:p>
        <a:p>
          <a:r>
            <a:rPr lang="en-US" sz="1600"/>
            <a:t>Data science focus, but has some qualitative data as well</a:t>
          </a:r>
          <a:br>
            <a:rPr lang="en-US" sz="2100"/>
          </a:br>
          <a:r>
            <a:rPr lang="en-US" sz="1600"/>
            <a:t>E.g., Kentucky animal bites dataset </a:t>
          </a:r>
          <a:r>
            <a:rPr lang="en-US" sz="1600">
              <a:hlinkClick xmlns:r="http://schemas.openxmlformats.org/officeDocument/2006/relationships" r:id="rId4"/>
            </a:rPr>
            <a:t>https://www.kaggle.com/datasets/rtatman/animal-bites</a:t>
          </a:r>
          <a:r>
            <a:rPr lang="en-US" sz="1600"/>
            <a:t>  </a:t>
          </a:r>
          <a:endParaRPr lang="en-US" sz="1600" dirty="0"/>
        </a:p>
      </dgm:t>
    </dgm:pt>
    <dgm:pt modelId="{5E2005C0-121A-4D73-88A0-02A845FEDF11}" type="parTrans" cxnId="{94F7E477-E1ED-4115-B130-1E2548BCCBC4}">
      <dgm:prSet/>
      <dgm:spPr/>
      <dgm:t>
        <a:bodyPr/>
        <a:lstStyle/>
        <a:p>
          <a:endParaRPr lang="en-US"/>
        </a:p>
      </dgm:t>
    </dgm:pt>
    <dgm:pt modelId="{9AF16F41-284C-4497-A961-3FD3E9A5D848}" type="sibTrans" cxnId="{94F7E477-E1ED-4115-B130-1E2548BCCBC4}">
      <dgm:prSet/>
      <dgm:spPr/>
      <dgm:t>
        <a:bodyPr/>
        <a:lstStyle/>
        <a:p>
          <a:endParaRPr lang="en-US"/>
        </a:p>
      </dgm:t>
    </dgm:pt>
    <dgm:pt modelId="{CAB387E1-2163-4E95-AE3D-26859065CF4A}">
      <dgm:prSet custT="1"/>
      <dgm:spPr/>
      <dgm:t>
        <a:bodyPr/>
        <a:lstStyle/>
        <a:p>
          <a:r>
            <a:rPr lang="en-US" sz="2100"/>
            <a:t>Sage Research Methods</a:t>
          </a:r>
        </a:p>
        <a:p>
          <a:r>
            <a:rPr lang="en-US" sz="2100">
              <a:hlinkClick xmlns:r="http://schemas.openxmlformats.org/officeDocument/2006/relationships" r:id="rId5"/>
            </a:rPr>
            <a:t>https://methods.sagepub.com/datasets</a:t>
          </a:r>
          <a:r>
            <a:rPr lang="en-US" sz="2100"/>
            <a:t> </a:t>
          </a:r>
        </a:p>
        <a:p>
          <a:r>
            <a:rPr lang="en-US" sz="1600"/>
            <a:t>Interview transcripts, drawings, images, letters, log files, diary entries, case notes, audio, reflexive notes visual art pieces</a:t>
          </a:r>
          <a:endParaRPr lang="en-US" sz="1600" dirty="0"/>
        </a:p>
      </dgm:t>
    </dgm:pt>
    <dgm:pt modelId="{65163E15-5F39-41AC-84B7-C3F673FD6766}" type="parTrans" cxnId="{63F45520-D8F3-46C8-BB4F-FFD4B63909CF}">
      <dgm:prSet/>
      <dgm:spPr/>
      <dgm:t>
        <a:bodyPr/>
        <a:lstStyle/>
        <a:p>
          <a:endParaRPr lang="en-US"/>
        </a:p>
      </dgm:t>
    </dgm:pt>
    <dgm:pt modelId="{0D966730-AF65-4C95-A8B3-9F973696701D}" type="sibTrans" cxnId="{63F45520-D8F3-46C8-BB4F-FFD4B63909CF}">
      <dgm:prSet/>
      <dgm:spPr/>
      <dgm:t>
        <a:bodyPr/>
        <a:lstStyle/>
        <a:p>
          <a:endParaRPr lang="en-US"/>
        </a:p>
      </dgm:t>
    </dgm:pt>
    <dgm:pt modelId="{F9188392-EBB4-47EF-B313-43CD20707EF2}" type="pres">
      <dgm:prSet presAssocID="{CFFE3E74-CE56-4A5F-ACB0-6FDFBDCE4989}" presName="linear" presStyleCnt="0">
        <dgm:presLayoutVars>
          <dgm:animLvl val="lvl"/>
          <dgm:resizeHandles val="exact"/>
        </dgm:presLayoutVars>
      </dgm:prSet>
      <dgm:spPr/>
    </dgm:pt>
    <dgm:pt modelId="{DDA629CB-F5FC-417A-8AC0-8DF379023D27}" type="pres">
      <dgm:prSet presAssocID="{AA803F73-9FFC-40A4-B680-7B9428890DD0}" presName="parentText" presStyleLbl="node1" presStyleIdx="0" presStyleCnt="4">
        <dgm:presLayoutVars>
          <dgm:chMax val="0"/>
          <dgm:bulletEnabled val="1"/>
        </dgm:presLayoutVars>
      </dgm:prSet>
      <dgm:spPr/>
    </dgm:pt>
    <dgm:pt modelId="{9CCA6637-5826-4D36-B6B2-B78A3474C423}" type="pres">
      <dgm:prSet presAssocID="{9DB2D4A3-BD2B-497C-8A0D-088105874DB6}" presName="spacer" presStyleCnt="0"/>
      <dgm:spPr/>
    </dgm:pt>
    <dgm:pt modelId="{6A9091D6-677C-4121-9ED6-88332C714C32}" type="pres">
      <dgm:prSet presAssocID="{8DF35778-C83D-48A0-9B83-237E684FE171}" presName="parentText" presStyleLbl="node1" presStyleIdx="1" presStyleCnt="4">
        <dgm:presLayoutVars>
          <dgm:chMax val="0"/>
          <dgm:bulletEnabled val="1"/>
        </dgm:presLayoutVars>
      </dgm:prSet>
      <dgm:spPr/>
    </dgm:pt>
    <dgm:pt modelId="{50A164E7-F814-4373-B682-47BD0FF2F80C}" type="pres">
      <dgm:prSet presAssocID="{962445A2-5A41-4A80-A29A-43A500833875}" presName="spacer" presStyleCnt="0"/>
      <dgm:spPr/>
    </dgm:pt>
    <dgm:pt modelId="{6D246272-7844-4B45-86BE-4506C3A57808}" type="pres">
      <dgm:prSet presAssocID="{FA1788F0-69E5-4512-B945-C667ED4DCF55}" presName="parentText" presStyleLbl="node1" presStyleIdx="2" presStyleCnt="4">
        <dgm:presLayoutVars>
          <dgm:chMax val="0"/>
          <dgm:bulletEnabled val="1"/>
        </dgm:presLayoutVars>
      </dgm:prSet>
      <dgm:spPr/>
    </dgm:pt>
    <dgm:pt modelId="{AF27C47F-D24F-4E70-B2B4-43E63335CD89}" type="pres">
      <dgm:prSet presAssocID="{9AF16F41-284C-4497-A961-3FD3E9A5D848}" presName="spacer" presStyleCnt="0"/>
      <dgm:spPr/>
    </dgm:pt>
    <dgm:pt modelId="{4C3926E6-A6AC-4527-AD18-32B65FC52C54}" type="pres">
      <dgm:prSet presAssocID="{CAB387E1-2163-4E95-AE3D-26859065CF4A}" presName="parentText" presStyleLbl="node1" presStyleIdx="3" presStyleCnt="4">
        <dgm:presLayoutVars>
          <dgm:chMax val="0"/>
          <dgm:bulletEnabled val="1"/>
        </dgm:presLayoutVars>
      </dgm:prSet>
      <dgm:spPr/>
    </dgm:pt>
  </dgm:ptLst>
  <dgm:cxnLst>
    <dgm:cxn modelId="{985B6C0E-3E3A-4816-82B9-C38CF545AD89}" srcId="{CFFE3E74-CE56-4A5F-ACB0-6FDFBDCE4989}" destId="{8DF35778-C83D-48A0-9B83-237E684FE171}" srcOrd="1" destOrd="0" parTransId="{B69C51CC-1E38-4C3F-BE75-D6D9A04E6F2E}" sibTransId="{962445A2-5A41-4A80-A29A-43A500833875}"/>
    <dgm:cxn modelId="{63F45520-D8F3-46C8-BB4F-FFD4B63909CF}" srcId="{CFFE3E74-CE56-4A5F-ACB0-6FDFBDCE4989}" destId="{CAB387E1-2163-4E95-AE3D-26859065CF4A}" srcOrd="3" destOrd="0" parTransId="{65163E15-5F39-41AC-84B7-C3F673FD6766}" sibTransId="{0D966730-AF65-4C95-A8B3-9F973696701D}"/>
    <dgm:cxn modelId="{D4965E23-46A1-468F-9350-9F31A6C348A1}" type="presOf" srcId="{8DF35778-C83D-48A0-9B83-237E684FE171}" destId="{6A9091D6-677C-4121-9ED6-88332C714C32}" srcOrd="0" destOrd="0" presId="urn:microsoft.com/office/officeart/2005/8/layout/vList2"/>
    <dgm:cxn modelId="{FC03A469-A0C6-4A91-BD1C-488C7CFDC4AD}" type="presOf" srcId="{FA1788F0-69E5-4512-B945-C667ED4DCF55}" destId="{6D246272-7844-4B45-86BE-4506C3A57808}" srcOrd="0" destOrd="0" presId="urn:microsoft.com/office/officeart/2005/8/layout/vList2"/>
    <dgm:cxn modelId="{E419466C-A8EF-4B20-BAEB-831F48B657EB}" type="presOf" srcId="{CAB387E1-2163-4E95-AE3D-26859065CF4A}" destId="{4C3926E6-A6AC-4527-AD18-32B65FC52C54}" srcOrd="0" destOrd="0" presId="urn:microsoft.com/office/officeart/2005/8/layout/vList2"/>
    <dgm:cxn modelId="{94F7E477-E1ED-4115-B130-1E2548BCCBC4}" srcId="{CFFE3E74-CE56-4A5F-ACB0-6FDFBDCE4989}" destId="{FA1788F0-69E5-4512-B945-C667ED4DCF55}" srcOrd="2" destOrd="0" parTransId="{5E2005C0-121A-4D73-88A0-02A845FEDF11}" sibTransId="{9AF16F41-284C-4497-A961-3FD3E9A5D848}"/>
    <dgm:cxn modelId="{6814567D-63BD-4A0C-B1BD-72B050716BFC}" type="presOf" srcId="{CFFE3E74-CE56-4A5F-ACB0-6FDFBDCE4989}" destId="{F9188392-EBB4-47EF-B313-43CD20707EF2}" srcOrd="0" destOrd="0" presId="urn:microsoft.com/office/officeart/2005/8/layout/vList2"/>
    <dgm:cxn modelId="{354036A9-A160-413A-884B-709D14F9D0FB}" type="presOf" srcId="{AA803F73-9FFC-40A4-B680-7B9428890DD0}" destId="{DDA629CB-F5FC-417A-8AC0-8DF379023D27}" srcOrd="0" destOrd="0" presId="urn:microsoft.com/office/officeart/2005/8/layout/vList2"/>
    <dgm:cxn modelId="{C4907BFD-2196-4DF5-A7FC-3508109FBE01}" srcId="{CFFE3E74-CE56-4A5F-ACB0-6FDFBDCE4989}" destId="{AA803F73-9FFC-40A4-B680-7B9428890DD0}" srcOrd="0" destOrd="0" parTransId="{53CB0923-0AA0-4E45-BAB9-8F4E0F63DA29}" sibTransId="{9DB2D4A3-BD2B-497C-8A0D-088105874DB6}"/>
    <dgm:cxn modelId="{062CED9B-50DE-41AA-846F-D7750EF0B0E9}" type="presParOf" srcId="{F9188392-EBB4-47EF-B313-43CD20707EF2}" destId="{DDA629CB-F5FC-417A-8AC0-8DF379023D27}" srcOrd="0" destOrd="0" presId="urn:microsoft.com/office/officeart/2005/8/layout/vList2"/>
    <dgm:cxn modelId="{062ED330-F1EE-40D0-A961-1E69688EC70C}" type="presParOf" srcId="{F9188392-EBB4-47EF-B313-43CD20707EF2}" destId="{9CCA6637-5826-4D36-B6B2-B78A3474C423}" srcOrd="1" destOrd="0" presId="urn:microsoft.com/office/officeart/2005/8/layout/vList2"/>
    <dgm:cxn modelId="{49D8CABB-0107-4C6D-A249-40601BC7B177}" type="presParOf" srcId="{F9188392-EBB4-47EF-B313-43CD20707EF2}" destId="{6A9091D6-677C-4121-9ED6-88332C714C32}" srcOrd="2" destOrd="0" presId="urn:microsoft.com/office/officeart/2005/8/layout/vList2"/>
    <dgm:cxn modelId="{805A954C-5E71-483B-869C-687812BBB146}" type="presParOf" srcId="{F9188392-EBB4-47EF-B313-43CD20707EF2}" destId="{50A164E7-F814-4373-B682-47BD0FF2F80C}" srcOrd="3" destOrd="0" presId="urn:microsoft.com/office/officeart/2005/8/layout/vList2"/>
    <dgm:cxn modelId="{7CD04927-23E5-48E5-B7B4-0A5AEE51B930}" type="presParOf" srcId="{F9188392-EBB4-47EF-B313-43CD20707EF2}" destId="{6D246272-7844-4B45-86BE-4506C3A57808}" srcOrd="4" destOrd="0" presId="urn:microsoft.com/office/officeart/2005/8/layout/vList2"/>
    <dgm:cxn modelId="{39BE2634-8A5C-4B39-83E5-08A7F99B1776}" type="presParOf" srcId="{F9188392-EBB4-47EF-B313-43CD20707EF2}" destId="{AF27C47F-D24F-4E70-B2B4-43E63335CD89}" srcOrd="5" destOrd="0" presId="urn:microsoft.com/office/officeart/2005/8/layout/vList2"/>
    <dgm:cxn modelId="{4B0B803D-8D46-4A31-B435-A63955A6F440}" type="presParOf" srcId="{F9188392-EBB4-47EF-B313-43CD20707EF2}" destId="{4C3926E6-A6AC-4527-AD18-32B65FC52C5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29C392-5DCB-4F43-8E7F-8214BC9FFBD7}"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0F140B30-527D-406E-81C9-7F08AB94E0E5}">
      <dgm:prSet/>
      <dgm:spPr/>
      <dgm:t>
        <a:bodyPr/>
        <a:lstStyle/>
        <a:p>
          <a:r>
            <a:rPr lang="en-US"/>
            <a:t>Two approaches</a:t>
          </a:r>
        </a:p>
      </dgm:t>
    </dgm:pt>
    <dgm:pt modelId="{2A307ADC-14AF-4E1C-85CD-00B4966EC310}" type="parTrans" cxnId="{2332928F-B362-4EC2-96BD-610CC6DB236E}">
      <dgm:prSet/>
      <dgm:spPr/>
      <dgm:t>
        <a:bodyPr/>
        <a:lstStyle/>
        <a:p>
          <a:endParaRPr lang="en-US"/>
        </a:p>
      </dgm:t>
    </dgm:pt>
    <dgm:pt modelId="{A6EC4C66-03F8-495B-A08D-A8EB3A49CF86}" type="sibTrans" cxnId="{2332928F-B362-4EC2-96BD-610CC6DB236E}">
      <dgm:prSet/>
      <dgm:spPr/>
      <dgm:t>
        <a:bodyPr/>
        <a:lstStyle/>
        <a:p>
          <a:endParaRPr lang="en-US"/>
        </a:p>
      </dgm:t>
    </dgm:pt>
    <dgm:pt modelId="{FEB965CF-BC7D-4451-A6B3-E4425B478264}">
      <dgm:prSet custT="1"/>
      <dgm:spPr/>
      <dgm:t>
        <a:bodyPr/>
        <a:lstStyle/>
        <a:p>
          <a:r>
            <a:rPr lang="en-US" sz="2400" dirty="0"/>
            <a:t>Techniques designed for qualitative data</a:t>
          </a:r>
        </a:p>
      </dgm:t>
    </dgm:pt>
    <dgm:pt modelId="{E94C2B97-830F-4EB1-832B-2E1CA1A5110D}" type="parTrans" cxnId="{960C8AFE-E99A-46EE-B116-82FB1A3C4208}">
      <dgm:prSet/>
      <dgm:spPr/>
      <dgm:t>
        <a:bodyPr/>
        <a:lstStyle/>
        <a:p>
          <a:endParaRPr lang="en-US"/>
        </a:p>
      </dgm:t>
    </dgm:pt>
    <dgm:pt modelId="{35838A8A-B009-4FD0-B049-7D239B170E56}" type="sibTrans" cxnId="{960C8AFE-E99A-46EE-B116-82FB1A3C4208}">
      <dgm:prSet/>
      <dgm:spPr/>
      <dgm:t>
        <a:bodyPr/>
        <a:lstStyle/>
        <a:p>
          <a:endParaRPr lang="en-US"/>
        </a:p>
      </dgm:t>
    </dgm:pt>
    <dgm:pt modelId="{6540B380-81B3-47A6-8C9E-F96DB7BD62ED}">
      <dgm:prSet custT="1"/>
      <dgm:spPr/>
      <dgm:t>
        <a:bodyPr/>
        <a:lstStyle/>
        <a:p>
          <a:r>
            <a:rPr lang="en-US" sz="2400" dirty="0"/>
            <a:t>Count things (codes, groups, categories) and use quantitative visualization techniques.</a:t>
          </a:r>
        </a:p>
      </dgm:t>
    </dgm:pt>
    <dgm:pt modelId="{9C86AAE8-2534-423C-BC3A-53C45D1F80E6}" type="parTrans" cxnId="{6F18F535-DD10-422C-9121-7C56AF426D40}">
      <dgm:prSet/>
      <dgm:spPr/>
      <dgm:t>
        <a:bodyPr/>
        <a:lstStyle/>
        <a:p>
          <a:endParaRPr lang="en-US"/>
        </a:p>
      </dgm:t>
    </dgm:pt>
    <dgm:pt modelId="{AA12AB7D-B06F-4FAB-B5DF-CBCB7B8E434D}" type="sibTrans" cxnId="{6F18F535-DD10-422C-9121-7C56AF426D40}">
      <dgm:prSet/>
      <dgm:spPr/>
      <dgm:t>
        <a:bodyPr/>
        <a:lstStyle/>
        <a:p>
          <a:endParaRPr lang="en-US"/>
        </a:p>
      </dgm:t>
    </dgm:pt>
    <dgm:pt modelId="{82EDC1AE-FE77-4401-A4DA-93CD21614094}" type="pres">
      <dgm:prSet presAssocID="{1229C392-5DCB-4F43-8E7F-8214BC9FFBD7}" presName="Name0" presStyleCnt="0">
        <dgm:presLayoutVars>
          <dgm:dir/>
          <dgm:animLvl val="lvl"/>
          <dgm:resizeHandles val="exact"/>
        </dgm:presLayoutVars>
      </dgm:prSet>
      <dgm:spPr/>
    </dgm:pt>
    <dgm:pt modelId="{3D017D26-BC89-4FD6-B8EF-1BDB95D760FB}" type="pres">
      <dgm:prSet presAssocID="{0F140B30-527D-406E-81C9-7F08AB94E0E5}" presName="boxAndChildren" presStyleCnt="0"/>
      <dgm:spPr/>
    </dgm:pt>
    <dgm:pt modelId="{7C194F76-C387-4CE8-BF14-FD70F888F535}" type="pres">
      <dgm:prSet presAssocID="{0F140B30-527D-406E-81C9-7F08AB94E0E5}" presName="parentTextBox" presStyleLbl="node1" presStyleIdx="0" presStyleCnt="1"/>
      <dgm:spPr/>
    </dgm:pt>
    <dgm:pt modelId="{3E7B4FDC-17A2-4261-B01C-76023AF54D8E}" type="pres">
      <dgm:prSet presAssocID="{0F140B30-527D-406E-81C9-7F08AB94E0E5}" presName="entireBox" presStyleLbl="node1" presStyleIdx="0" presStyleCnt="1"/>
      <dgm:spPr/>
    </dgm:pt>
    <dgm:pt modelId="{0EEEE60D-9C9C-4212-8673-9B4E661B5F10}" type="pres">
      <dgm:prSet presAssocID="{0F140B30-527D-406E-81C9-7F08AB94E0E5}" presName="descendantBox" presStyleCnt="0"/>
      <dgm:spPr/>
    </dgm:pt>
    <dgm:pt modelId="{6915A908-A9A7-4027-B47D-7824C1BFCFFD}" type="pres">
      <dgm:prSet presAssocID="{FEB965CF-BC7D-4451-A6B3-E4425B478264}" presName="childTextBox" presStyleLbl="fgAccFollowNode1" presStyleIdx="0" presStyleCnt="2">
        <dgm:presLayoutVars>
          <dgm:bulletEnabled val="1"/>
        </dgm:presLayoutVars>
      </dgm:prSet>
      <dgm:spPr/>
    </dgm:pt>
    <dgm:pt modelId="{221836DE-B2BC-4A0A-BFB4-8F4471D20CB6}" type="pres">
      <dgm:prSet presAssocID="{6540B380-81B3-47A6-8C9E-F96DB7BD62ED}" presName="childTextBox" presStyleLbl="fgAccFollowNode1" presStyleIdx="1" presStyleCnt="2">
        <dgm:presLayoutVars>
          <dgm:bulletEnabled val="1"/>
        </dgm:presLayoutVars>
      </dgm:prSet>
      <dgm:spPr/>
    </dgm:pt>
  </dgm:ptLst>
  <dgm:cxnLst>
    <dgm:cxn modelId="{7B5B2A09-EBCE-4BC3-AE4C-A7A216C1F3CE}" type="presOf" srcId="{0F140B30-527D-406E-81C9-7F08AB94E0E5}" destId="{3E7B4FDC-17A2-4261-B01C-76023AF54D8E}" srcOrd="1" destOrd="0" presId="urn:microsoft.com/office/officeart/2005/8/layout/process4"/>
    <dgm:cxn modelId="{6F18F535-DD10-422C-9121-7C56AF426D40}" srcId="{0F140B30-527D-406E-81C9-7F08AB94E0E5}" destId="{6540B380-81B3-47A6-8C9E-F96DB7BD62ED}" srcOrd="1" destOrd="0" parTransId="{9C86AAE8-2534-423C-BC3A-53C45D1F80E6}" sibTransId="{AA12AB7D-B06F-4FAB-B5DF-CBCB7B8E434D}"/>
    <dgm:cxn modelId="{FD430B3E-DDB0-4C13-A15C-5F61B0145EB6}" type="presOf" srcId="{6540B380-81B3-47A6-8C9E-F96DB7BD62ED}" destId="{221836DE-B2BC-4A0A-BFB4-8F4471D20CB6}" srcOrd="0" destOrd="0" presId="urn:microsoft.com/office/officeart/2005/8/layout/process4"/>
    <dgm:cxn modelId="{3459965B-8D3D-479B-A4C9-10051CDBCAD0}" type="presOf" srcId="{1229C392-5DCB-4F43-8E7F-8214BC9FFBD7}" destId="{82EDC1AE-FE77-4401-A4DA-93CD21614094}" srcOrd="0" destOrd="0" presId="urn:microsoft.com/office/officeart/2005/8/layout/process4"/>
    <dgm:cxn modelId="{1FC67B6D-8B3F-4293-9630-E8486D5191F9}" type="presOf" srcId="{0F140B30-527D-406E-81C9-7F08AB94E0E5}" destId="{7C194F76-C387-4CE8-BF14-FD70F888F535}" srcOrd="0" destOrd="0" presId="urn:microsoft.com/office/officeart/2005/8/layout/process4"/>
    <dgm:cxn modelId="{2332928F-B362-4EC2-96BD-610CC6DB236E}" srcId="{1229C392-5DCB-4F43-8E7F-8214BC9FFBD7}" destId="{0F140B30-527D-406E-81C9-7F08AB94E0E5}" srcOrd="0" destOrd="0" parTransId="{2A307ADC-14AF-4E1C-85CD-00B4966EC310}" sibTransId="{A6EC4C66-03F8-495B-A08D-A8EB3A49CF86}"/>
    <dgm:cxn modelId="{4591D0F5-3A38-41F1-BD58-E43FFB3683F7}" type="presOf" srcId="{FEB965CF-BC7D-4451-A6B3-E4425B478264}" destId="{6915A908-A9A7-4027-B47D-7824C1BFCFFD}" srcOrd="0" destOrd="0" presId="urn:microsoft.com/office/officeart/2005/8/layout/process4"/>
    <dgm:cxn modelId="{960C8AFE-E99A-46EE-B116-82FB1A3C4208}" srcId="{0F140B30-527D-406E-81C9-7F08AB94E0E5}" destId="{FEB965CF-BC7D-4451-A6B3-E4425B478264}" srcOrd="0" destOrd="0" parTransId="{E94C2B97-830F-4EB1-832B-2E1CA1A5110D}" sibTransId="{35838A8A-B009-4FD0-B049-7D239B170E56}"/>
    <dgm:cxn modelId="{E9ED7037-446B-44B9-BBE7-8DE8BC11CD46}" type="presParOf" srcId="{82EDC1AE-FE77-4401-A4DA-93CD21614094}" destId="{3D017D26-BC89-4FD6-B8EF-1BDB95D760FB}" srcOrd="0" destOrd="0" presId="urn:microsoft.com/office/officeart/2005/8/layout/process4"/>
    <dgm:cxn modelId="{4655B98C-2115-47AE-A6BC-2DDB44239DB6}" type="presParOf" srcId="{3D017D26-BC89-4FD6-B8EF-1BDB95D760FB}" destId="{7C194F76-C387-4CE8-BF14-FD70F888F535}" srcOrd="0" destOrd="0" presId="urn:microsoft.com/office/officeart/2005/8/layout/process4"/>
    <dgm:cxn modelId="{F92E0A12-9ECC-4D7C-9857-D86E0DD06065}" type="presParOf" srcId="{3D017D26-BC89-4FD6-B8EF-1BDB95D760FB}" destId="{3E7B4FDC-17A2-4261-B01C-76023AF54D8E}" srcOrd="1" destOrd="0" presId="urn:microsoft.com/office/officeart/2005/8/layout/process4"/>
    <dgm:cxn modelId="{C5B4BB1E-59A1-4AE5-8AB4-C7D35C1A7A05}" type="presParOf" srcId="{3D017D26-BC89-4FD6-B8EF-1BDB95D760FB}" destId="{0EEEE60D-9C9C-4212-8673-9B4E661B5F10}" srcOrd="2" destOrd="0" presId="urn:microsoft.com/office/officeart/2005/8/layout/process4"/>
    <dgm:cxn modelId="{0025EE03-5332-4AEB-B39B-20295CA94680}" type="presParOf" srcId="{0EEEE60D-9C9C-4212-8673-9B4E661B5F10}" destId="{6915A908-A9A7-4027-B47D-7824C1BFCFFD}" srcOrd="0" destOrd="0" presId="urn:microsoft.com/office/officeart/2005/8/layout/process4"/>
    <dgm:cxn modelId="{AE276529-2E87-4EC1-AAB0-7B41BC2837D7}" type="presParOf" srcId="{0EEEE60D-9C9C-4212-8673-9B4E661B5F10}" destId="{221836DE-B2BC-4A0A-BFB4-8F4471D20CB6}"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CD254B-67E2-450B-BE2F-154111271B7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F0D47D9-8353-4022-AEE2-B36180CA611C}">
      <dgm:prSet custT="1"/>
      <dgm:spPr/>
      <dgm:t>
        <a:bodyPr/>
        <a:lstStyle/>
        <a:p>
          <a:r>
            <a:rPr lang="en-US" sz="2400" b="1"/>
            <a:t>Visual representation of data</a:t>
          </a:r>
        </a:p>
      </dgm:t>
    </dgm:pt>
    <dgm:pt modelId="{2EB18A33-1C5E-4AB9-AAB0-F6D19498B3C0}" type="parTrans" cxnId="{CD0C70E3-CF76-434E-9CDF-2B45B6C853DD}">
      <dgm:prSet/>
      <dgm:spPr/>
      <dgm:t>
        <a:bodyPr/>
        <a:lstStyle/>
        <a:p>
          <a:endParaRPr lang="en-US"/>
        </a:p>
      </dgm:t>
    </dgm:pt>
    <dgm:pt modelId="{D0BD4C92-98C6-4230-8965-8DA02506D58F}" type="sibTrans" cxnId="{CD0C70E3-CF76-434E-9CDF-2B45B6C853DD}">
      <dgm:prSet/>
      <dgm:spPr/>
      <dgm:t>
        <a:bodyPr/>
        <a:lstStyle/>
        <a:p>
          <a:endParaRPr lang="en-US"/>
        </a:p>
      </dgm:t>
    </dgm:pt>
    <dgm:pt modelId="{0B1E7595-2726-44A7-B738-06253C8F980F}">
      <dgm:prSet custT="1"/>
      <dgm:spPr/>
      <dgm:t>
        <a:bodyPr/>
        <a:lstStyle/>
        <a:p>
          <a:r>
            <a:rPr lang="en-US" sz="2400" b="1"/>
            <a:t>“Transformation of the symbolic into the geometric“ [McCormick et al, 1987]</a:t>
          </a:r>
        </a:p>
      </dgm:t>
    </dgm:pt>
    <dgm:pt modelId="{B2E0D330-4521-4831-8BF9-2AFD26F94A3A}" type="parTrans" cxnId="{38803E61-3355-42FA-BFFD-2DD3B602FA28}">
      <dgm:prSet/>
      <dgm:spPr/>
      <dgm:t>
        <a:bodyPr/>
        <a:lstStyle/>
        <a:p>
          <a:endParaRPr lang="en-US"/>
        </a:p>
      </dgm:t>
    </dgm:pt>
    <dgm:pt modelId="{6C9CAD41-5CD2-4AD0-8097-615FA4E91BD6}" type="sibTrans" cxnId="{38803E61-3355-42FA-BFFD-2DD3B602FA28}">
      <dgm:prSet/>
      <dgm:spPr/>
      <dgm:t>
        <a:bodyPr/>
        <a:lstStyle/>
        <a:p>
          <a:endParaRPr lang="en-US"/>
        </a:p>
      </dgm:t>
    </dgm:pt>
    <dgm:pt modelId="{7526A192-93BB-4C3C-9245-885CB1A414AB}">
      <dgm:prSet custT="1"/>
      <dgm:spPr/>
      <dgm:t>
        <a:bodyPr/>
        <a:lstStyle/>
        <a:p>
          <a:r>
            <a:rPr lang="en-US" sz="2400" b="1"/>
            <a:t>“… artificial memory that best supports our natural means of perception” [Bertin, 1967]</a:t>
          </a:r>
        </a:p>
      </dgm:t>
    </dgm:pt>
    <dgm:pt modelId="{070F9C6E-E3C7-42B7-A906-6F611CD31812}" type="parTrans" cxnId="{A87F9815-EE90-4DE7-83F0-25944F7D4F41}">
      <dgm:prSet/>
      <dgm:spPr/>
      <dgm:t>
        <a:bodyPr/>
        <a:lstStyle/>
        <a:p>
          <a:endParaRPr lang="en-US"/>
        </a:p>
      </dgm:t>
    </dgm:pt>
    <dgm:pt modelId="{6ABFD695-EAFA-4503-A479-D2CB0F70A038}" type="sibTrans" cxnId="{A87F9815-EE90-4DE7-83F0-25944F7D4F41}">
      <dgm:prSet/>
      <dgm:spPr/>
      <dgm:t>
        <a:bodyPr/>
        <a:lstStyle/>
        <a:p>
          <a:endParaRPr lang="en-US"/>
        </a:p>
      </dgm:t>
    </dgm:pt>
    <dgm:pt modelId="{142BADF3-9C43-49E6-BCEE-AF3FD2EAD42A}">
      <dgm:prSet custT="1"/>
      <dgm:spPr/>
      <dgm:t>
        <a:bodyPr/>
        <a:lstStyle/>
        <a:p>
          <a:r>
            <a:rPr lang="en-US" sz="2400" b="1"/>
            <a:t>“Use of computer-generated, interactive, visual representations of data to amplify cognition” [Card, Mackinlay, &amp; Shneidermann, 1999]</a:t>
          </a:r>
        </a:p>
      </dgm:t>
    </dgm:pt>
    <dgm:pt modelId="{A5A71603-EB6F-4E30-B683-B1EF69BF1BC3}" type="parTrans" cxnId="{402ADCCA-2CE6-42E9-AB49-A4169DF5F978}">
      <dgm:prSet/>
      <dgm:spPr/>
      <dgm:t>
        <a:bodyPr/>
        <a:lstStyle/>
        <a:p>
          <a:endParaRPr lang="en-US"/>
        </a:p>
      </dgm:t>
    </dgm:pt>
    <dgm:pt modelId="{891BCC12-D270-42B8-9E10-E8E35407A837}" type="sibTrans" cxnId="{402ADCCA-2CE6-42E9-AB49-A4169DF5F978}">
      <dgm:prSet/>
      <dgm:spPr/>
      <dgm:t>
        <a:bodyPr/>
        <a:lstStyle/>
        <a:p>
          <a:endParaRPr lang="en-US"/>
        </a:p>
      </dgm:t>
    </dgm:pt>
    <dgm:pt modelId="{0DC95EEF-FE0A-404B-B072-4F9E05127B55}" type="pres">
      <dgm:prSet presAssocID="{97CD254B-67E2-450B-BE2F-154111271B75}" presName="linear" presStyleCnt="0">
        <dgm:presLayoutVars>
          <dgm:animLvl val="lvl"/>
          <dgm:resizeHandles val="exact"/>
        </dgm:presLayoutVars>
      </dgm:prSet>
      <dgm:spPr/>
    </dgm:pt>
    <dgm:pt modelId="{480DF0C5-ED9B-48F1-B825-D35D71E1DAAE}" type="pres">
      <dgm:prSet presAssocID="{8F0D47D9-8353-4022-AEE2-B36180CA611C}" presName="parentText" presStyleLbl="node1" presStyleIdx="0" presStyleCnt="4">
        <dgm:presLayoutVars>
          <dgm:chMax val="0"/>
          <dgm:bulletEnabled val="1"/>
        </dgm:presLayoutVars>
      </dgm:prSet>
      <dgm:spPr/>
    </dgm:pt>
    <dgm:pt modelId="{D2FAB625-EA31-40B1-81C8-5683DF91D74F}" type="pres">
      <dgm:prSet presAssocID="{D0BD4C92-98C6-4230-8965-8DA02506D58F}" presName="spacer" presStyleCnt="0"/>
      <dgm:spPr/>
    </dgm:pt>
    <dgm:pt modelId="{74DBDCDF-9794-487F-905E-97A1D041E010}" type="pres">
      <dgm:prSet presAssocID="{0B1E7595-2726-44A7-B738-06253C8F980F}" presName="parentText" presStyleLbl="node1" presStyleIdx="1" presStyleCnt="4">
        <dgm:presLayoutVars>
          <dgm:chMax val="0"/>
          <dgm:bulletEnabled val="1"/>
        </dgm:presLayoutVars>
      </dgm:prSet>
      <dgm:spPr/>
    </dgm:pt>
    <dgm:pt modelId="{635FEAC0-86A8-4A0E-9631-4094EB7F091D}" type="pres">
      <dgm:prSet presAssocID="{6C9CAD41-5CD2-4AD0-8097-615FA4E91BD6}" presName="spacer" presStyleCnt="0"/>
      <dgm:spPr/>
    </dgm:pt>
    <dgm:pt modelId="{D577A844-1EF2-4D09-83B5-919631B4576E}" type="pres">
      <dgm:prSet presAssocID="{7526A192-93BB-4C3C-9245-885CB1A414AB}" presName="parentText" presStyleLbl="node1" presStyleIdx="2" presStyleCnt="4">
        <dgm:presLayoutVars>
          <dgm:chMax val="0"/>
          <dgm:bulletEnabled val="1"/>
        </dgm:presLayoutVars>
      </dgm:prSet>
      <dgm:spPr/>
    </dgm:pt>
    <dgm:pt modelId="{7162A8FD-51A6-47E2-8CEA-48497D5DF4CA}" type="pres">
      <dgm:prSet presAssocID="{6ABFD695-EAFA-4503-A479-D2CB0F70A038}" presName="spacer" presStyleCnt="0"/>
      <dgm:spPr/>
    </dgm:pt>
    <dgm:pt modelId="{4076E1AE-DBBD-419B-BD39-03373C17F7D6}" type="pres">
      <dgm:prSet presAssocID="{142BADF3-9C43-49E6-BCEE-AF3FD2EAD42A}" presName="parentText" presStyleLbl="node1" presStyleIdx="3" presStyleCnt="4">
        <dgm:presLayoutVars>
          <dgm:chMax val="0"/>
          <dgm:bulletEnabled val="1"/>
        </dgm:presLayoutVars>
      </dgm:prSet>
      <dgm:spPr/>
    </dgm:pt>
  </dgm:ptLst>
  <dgm:cxnLst>
    <dgm:cxn modelId="{A87F9815-EE90-4DE7-83F0-25944F7D4F41}" srcId="{97CD254B-67E2-450B-BE2F-154111271B75}" destId="{7526A192-93BB-4C3C-9245-885CB1A414AB}" srcOrd="2" destOrd="0" parTransId="{070F9C6E-E3C7-42B7-A906-6F611CD31812}" sibTransId="{6ABFD695-EAFA-4503-A479-D2CB0F70A038}"/>
    <dgm:cxn modelId="{F953245D-C329-4EA6-AD2B-F08047192729}" type="presOf" srcId="{97CD254B-67E2-450B-BE2F-154111271B75}" destId="{0DC95EEF-FE0A-404B-B072-4F9E05127B55}" srcOrd="0" destOrd="0" presId="urn:microsoft.com/office/officeart/2005/8/layout/vList2"/>
    <dgm:cxn modelId="{38803E61-3355-42FA-BFFD-2DD3B602FA28}" srcId="{97CD254B-67E2-450B-BE2F-154111271B75}" destId="{0B1E7595-2726-44A7-B738-06253C8F980F}" srcOrd="1" destOrd="0" parTransId="{B2E0D330-4521-4831-8BF9-2AFD26F94A3A}" sibTransId="{6C9CAD41-5CD2-4AD0-8097-615FA4E91BD6}"/>
    <dgm:cxn modelId="{C880FD65-5DDE-4A97-B4F2-C75D606248D0}" type="presOf" srcId="{7526A192-93BB-4C3C-9245-885CB1A414AB}" destId="{D577A844-1EF2-4D09-83B5-919631B4576E}" srcOrd="0" destOrd="0" presId="urn:microsoft.com/office/officeart/2005/8/layout/vList2"/>
    <dgm:cxn modelId="{74CEA476-AEA4-4A94-8447-9A314D9A5AAA}" type="presOf" srcId="{0B1E7595-2726-44A7-B738-06253C8F980F}" destId="{74DBDCDF-9794-487F-905E-97A1D041E010}" srcOrd="0" destOrd="0" presId="urn:microsoft.com/office/officeart/2005/8/layout/vList2"/>
    <dgm:cxn modelId="{F43D5892-22C1-4012-B28C-6E70E3C44B44}" type="presOf" srcId="{142BADF3-9C43-49E6-BCEE-AF3FD2EAD42A}" destId="{4076E1AE-DBBD-419B-BD39-03373C17F7D6}" srcOrd="0" destOrd="0" presId="urn:microsoft.com/office/officeart/2005/8/layout/vList2"/>
    <dgm:cxn modelId="{402ADCCA-2CE6-42E9-AB49-A4169DF5F978}" srcId="{97CD254B-67E2-450B-BE2F-154111271B75}" destId="{142BADF3-9C43-49E6-BCEE-AF3FD2EAD42A}" srcOrd="3" destOrd="0" parTransId="{A5A71603-EB6F-4E30-B683-B1EF69BF1BC3}" sibTransId="{891BCC12-D270-42B8-9E10-E8E35407A837}"/>
    <dgm:cxn modelId="{CD0C70E3-CF76-434E-9CDF-2B45B6C853DD}" srcId="{97CD254B-67E2-450B-BE2F-154111271B75}" destId="{8F0D47D9-8353-4022-AEE2-B36180CA611C}" srcOrd="0" destOrd="0" parTransId="{2EB18A33-1C5E-4AB9-AAB0-F6D19498B3C0}" sibTransId="{D0BD4C92-98C6-4230-8965-8DA02506D58F}"/>
    <dgm:cxn modelId="{E8B8AFF0-EBAF-44DB-8C85-04401656DF93}" type="presOf" srcId="{8F0D47D9-8353-4022-AEE2-B36180CA611C}" destId="{480DF0C5-ED9B-48F1-B825-D35D71E1DAAE}" srcOrd="0" destOrd="0" presId="urn:microsoft.com/office/officeart/2005/8/layout/vList2"/>
    <dgm:cxn modelId="{A6096F71-21DD-43D2-A40A-DDCE3406F9B3}" type="presParOf" srcId="{0DC95EEF-FE0A-404B-B072-4F9E05127B55}" destId="{480DF0C5-ED9B-48F1-B825-D35D71E1DAAE}" srcOrd="0" destOrd="0" presId="urn:microsoft.com/office/officeart/2005/8/layout/vList2"/>
    <dgm:cxn modelId="{2BB2DD88-F0C3-4418-80A5-2447EC04A75F}" type="presParOf" srcId="{0DC95EEF-FE0A-404B-B072-4F9E05127B55}" destId="{D2FAB625-EA31-40B1-81C8-5683DF91D74F}" srcOrd="1" destOrd="0" presId="urn:microsoft.com/office/officeart/2005/8/layout/vList2"/>
    <dgm:cxn modelId="{2948CADA-A23E-4597-85EB-AA59BB933A40}" type="presParOf" srcId="{0DC95EEF-FE0A-404B-B072-4F9E05127B55}" destId="{74DBDCDF-9794-487F-905E-97A1D041E010}" srcOrd="2" destOrd="0" presId="urn:microsoft.com/office/officeart/2005/8/layout/vList2"/>
    <dgm:cxn modelId="{AE6B8B0F-25EF-468B-8916-4C618D69E910}" type="presParOf" srcId="{0DC95EEF-FE0A-404B-B072-4F9E05127B55}" destId="{635FEAC0-86A8-4A0E-9631-4094EB7F091D}" srcOrd="3" destOrd="0" presId="urn:microsoft.com/office/officeart/2005/8/layout/vList2"/>
    <dgm:cxn modelId="{D25F1BEB-86BD-4B69-99F4-D1EC9B60A9E1}" type="presParOf" srcId="{0DC95EEF-FE0A-404B-B072-4F9E05127B55}" destId="{D577A844-1EF2-4D09-83B5-919631B4576E}" srcOrd="4" destOrd="0" presId="urn:microsoft.com/office/officeart/2005/8/layout/vList2"/>
    <dgm:cxn modelId="{F0532D96-705A-4242-8C9E-2B2FAC4D9E7A}" type="presParOf" srcId="{0DC95EEF-FE0A-404B-B072-4F9E05127B55}" destId="{7162A8FD-51A6-47E2-8CEA-48497D5DF4CA}" srcOrd="5" destOrd="0" presId="urn:microsoft.com/office/officeart/2005/8/layout/vList2"/>
    <dgm:cxn modelId="{5C2F4C48-62B8-41B1-A06F-5B9C10CFA59D}" type="presParOf" srcId="{0DC95EEF-FE0A-404B-B072-4F9E05127B55}" destId="{4076E1AE-DBBD-419B-BD39-03373C17F7D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8C4C68-4729-4986-8DCC-D30DEE67C05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DE97697-FF04-41F7-A03A-797A90DD3377}">
      <dgm:prSet/>
      <dgm:spPr/>
      <dgm:t>
        <a:bodyPr/>
        <a:lstStyle/>
        <a:p>
          <a:r>
            <a:rPr lang="en-US"/>
            <a:t>Encoding</a:t>
          </a:r>
        </a:p>
      </dgm:t>
    </dgm:pt>
    <dgm:pt modelId="{1386D690-6F2E-487A-9169-ABC75BF7B361}" type="parTrans" cxnId="{72331866-E288-4410-91DD-F269C0A5073F}">
      <dgm:prSet/>
      <dgm:spPr/>
      <dgm:t>
        <a:bodyPr/>
        <a:lstStyle/>
        <a:p>
          <a:endParaRPr lang="en-US"/>
        </a:p>
      </dgm:t>
    </dgm:pt>
    <dgm:pt modelId="{E48B6054-AB06-4211-A0B0-54CD19CE7C98}" type="sibTrans" cxnId="{72331866-E288-4410-91DD-F269C0A5073F}">
      <dgm:prSet/>
      <dgm:spPr/>
      <dgm:t>
        <a:bodyPr/>
        <a:lstStyle/>
        <a:p>
          <a:endParaRPr lang="en-US"/>
        </a:p>
      </dgm:t>
    </dgm:pt>
    <dgm:pt modelId="{A3A1B2A6-57E2-4094-8236-86BA76274661}">
      <dgm:prSet/>
      <dgm:spPr/>
      <dgm:t>
        <a:bodyPr/>
        <a:lstStyle/>
        <a:p>
          <a:r>
            <a:rPr lang="en-US"/>
            <a:t>Marks: Colour, Lightness, Size, Position, Orientation, Shape, Motion, Texture</a:t>
          </a:r>
        </a:p>
      </dgm:t>
    </dgm:pt>
    <dgm:pt modelId="{92479639-B465-41E4-B1AE-692BBE96CC21}" type="parTrans" cxnId="{9005E80C-15D2-4361-9ECC-8D87EC1F0888}">
      <dgm:prSet/>
      <dgm:spPr/>
      <dgm:t>
        <a:bodyPr/>
        <a:lstStyle/>
        <a:p>
          <a:endParaRPr lang="en-US"/>
        </a:p>
      </dgm:t>
    </dgm:pt>
    <dgm:pt modelId="{5BCBC198-1761-4F31-AFF0-2A9FF06092A7}" type="sibTrans" cxnId="{9005E80C-15D2-4361-9ECC-8D87EC1F0888}">
      <dgm:prSet/>
      <dgm:spPr/>
      <dgm:t>
        <a:bodyPr/>
        <a:lstStyle/>
        <a:p>
          <a:endParaRPr lang="en-US"/>
        </a:p>
      </dgm:t>
    </dgm:pt>
    <dgm:pt modelId="{C8F8855D-0F6D-4752-83D9-2AE02C76B4C7}">
      <dgm:prSet/>
      <dgm:spPr/>
      <dgm:t>
        <a:bodyPr/>
        <a:lstStyle/>
        <a:p>
          <a:r>
            <a:rPr lang="en-US"/>
            <a:t>Relationships between marks: Connections &amp; Containment</a:t>
          </a:r>
        </a:p>
      </dgm:t>
    </dgm:pt>
    <dgm:pt modelId="{C2ADE657-3CB3-445E-8156-A7B594ACCEDB}" type="parTrans" cxnId="{90D73D10-A5B8-4DDA-A699-93011677D7BD}">
      <dgm:prSet/>
      <dgm:spPr/>
      <dgm:t>
        <a:bodyPr/>
        <a:lstStyle/>
        <a:p>
          <a:endParaRPr lang="en-US"/>
        </a:p>
      </dgm:t>
    </dgm:pt>
    <dgm:pt modelId="{FAE8C9A4-FC3D-4537-A00D-FB11870318F0}" type="sibTrans" cxnId="{90D73D10-A5B8-4DDA-A699-93011677D7BD}">
      <dgm:prSet/>
      <dgm:spPr/>
      <dgm:t>
        <a:bodyPr/>
        <a:lstStyle/>
        <a:p>
          <a:endParaRPr lang="en-US"/>
        </a:p>
      </dgm:t>
    </dgm:pt>
    <dgm:pt modelId="{2CD9CD29-A640-4D5A-84C5-F07E60791AB5}">
      <dgm:prSet/>
      <dgm:spPr/>
      <dgm:t>
        <a:bodyPr/>
        <a:lstStyle/>
        <a:p>
          <a:r>
            <a:rPr lang="en-US"/>
            <a:t>Purpose, Audience, Medium, Goal/Story, Data Properties</a:t>
          </a:r>
        </a:p>
      </dgm:t>
    </dgm:pt>
    <dgm:pt modelId="{FC16E6D6-4F21-40FB-ABF6-6E876B7A73B4}" type="parTrans" cxnId="{B71F9245-7C09-4A7A-9F2F-2B6260A329C3}">
      <dgm:prSet/>
      <dgm:spPr/>
      <dgm:t>
        <a:bodyPr/>
        <a:lstStyle/>
        <a:p>
          <a:endParaRPr lang="en-US"/>
        </a:p>
      </dgm:t>
    </dgm:pt>
    <dgm:pt modelId="{8106C96C-C8C2-4D9E-BFBE-9E1DDF7D1847}" type="sibTrans" cxnId="{B71F9245-7C09-4A7A-9F2F-2B6260A329C3}">
      <dgm:prSet/>
      <dgm:spPr/>
      <dgm:t>
        <a:bodyPr/>
        <a:lstStyle/>
        <a:p>
          <a:endParaRPr lang="en-US"/>
        </a:p>
      </dgm:t>
    </dgm:pt>
    <dgm:pt modelId="{F8AA273E-3BC5-4E14-98F6-4B0B9617A8EF}">
      <dgm:prSet/>
      <dgm:spPr/>
      <dgm:t>
        <a:bodyPr/>
        <a:lstStyle/>
        <a:p>
          <a:r>
            <a:rPr lang="en-US"/>
            <a:t>Visual Cortex vs Cerebral Cortex</a:t>
          </a:r>
        </a:p>
      </dgm:t>
    </dgm:pt>
    <dgm:pt modelId="{6D3F4B59-10F9-40CC-ADE7-18C45E29287A}" type="parTrans" cxnId="{16370A06-0754-4215-ACE0-592C4FFC5078}">
      <dgm:prSet/>
      <dgm:spPr/>
      <dgm:t>
        <a:bodyPr/>
        <a:lstStyle/>
        <a:p>
          <a:endParaRPr lang="en-US"/>
        </a:p>
      </dgm:t>
    </dgm:pt>
    <dgm:pt modelId="{6BF93062-881A-4F85-914F-1B75AC690715}" type="sibTrans" cxnId="{16370A06-0754-4215-ACE0-592C4FFC5078}">
      <dgm:prSet/>
      <dgm:spPr/>
      <dgm:t>
        <a:bodyPr/>
        <a:lstStyle/>
        <a:p>
          <a:endParaRPr lang="en-US"/>
        </a:p>
      </dgm:t>
    </dgm:pt>
    <dgm:pt modelId="{A7CCB3E9-1F5E-4B8E-9C54-A8157D7298E3}" type="pres">
      <dgm:prSet presAssocID="{A58C4C68-4729-4986-8DCC-D30DEE67C05D}" presName="root" presStyleCnt="0">
        <dgm:presLayoutVars>
          <dgm:dir/>
          <dgm:resizeHandles val="exact"/>
        </dgm:presLayoutVars>
      </dgm:prSet>
      <dgm:spPr/>
    </dgm:pt>
    <dgm:pt modelId="{8F30EEA4-99A2-4919-A757-D9BF1F4EE34A}" type="pres">
      <dgm:prSet presAssocID="{7DE97697-FF04-41F7-A03A-797A90DD3377}" presName="compNode" presStyleCnt="0"/>
      <dgm:spPr/>
    </dgm:pt>
    <dgm:pt modelId="{97261754-5E9E-4DAB-B70D-64C3747634B1}" type="pres">
      <dgm:prSet presAssocID="{7DE97697-FF04-41F7-A03A-797A90DD3377}" presName="bgRect" presStyleLbl="bgShp" presStyleIdx="0" presStyleCnt="3" custLinFactNeighborX="1105"/>
      <dgm:spPr/>
    </dgm:pt>
    <dgm:pt modelId="{D43CE529-66A6-4621-A780-DAE0FCC3270D}" type="pres">
      <dgm:prSet presAssocID="{7DE97697-FF04-41F7-A03A-797A90DD337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chart outline"/>
        </a:ext>
      </dgm:extLst>
    </dgm:pt>
    <dgm:pt modelId="{88CC6D24-BC41-41AD-B2AB-1B9D94FF0D10}" type="pres">
      <dgm:prSet presAssocID="{7DE97697-FF04-41F7-A03A-797A90DD3377}" presName="spaceRect" presStyleCnt="0"/>
      <dgm:spPr/>
    </dgm:pt>
    <dgm:pt modelId="{8933480F-5131-41C1-A25C-CF626C220B16}" type="pres">
      <dgm:prSet presAssocID="{7DE97697-FF04-41F7-A03A-797A90DD3377}" presName="parTx" presStyleLbl="revTx" presStyleIdx="0" presStyleCnt="4">
        <dgm:presLayoutVars>
          <dgm:chMax val="0"/>
          <dgm:chPref val="0"/>
        </dgm:presLayoutVars>
      </dgm:prSet>
      <dgm:spPr/>
    </dgm:pt>
    <dgm:pt modelId="{F5C2C64E-B1DD-476E-B46D-1070A1FB3D7C}" type="pres">
      <dgm:prSet presAssocID="{7DE97697-FF04-41F7-A03A-797A90DD3377}" presName="desTx" presStyleLbl="revTx" presStyleIdx="1" presStyleCnt="4" custScaleX="173395" custLinFactNeighborX="-25303" custLinFactNeighborY="945">
        <dgm:presLayoutVars/>
      </dgm:prSet>
      <dgm:spPr/>
    </dgm:pt>
    <dgm:pt modelId="{B7A1A69B-1A48-4E56-ADF4-732035067799}" type="pres">
      <dgm:prSet presAssocID="{E48B6054-AB06-4211-A0B0-54CD19CE7C98}" presName="sibTrans" presStyleCnt="0"/>
      <dgm:spPr/>
    </dgm:pt>
    <dgm:pt modelId="{BAFE33A5-14AB-489B-B8F2-F94B607B281E}" type="pres">
      <dgm:prSet presAssocID="{2CD9CD29-A640-4D5A-84C5-F07E60791AB5}" presName="compNode" presStyleCnt="0"/>
      <dgm:spPr/>
    </dgm:pt>
    <dgm:pt modelId="{385A38A8-B72A-4D8B-B984-C37D1A8B8826}" type="pres">
      <dgm:prSet presAssocID="{2CD9CD29-A640-4D5A-84C5-F07E60791AB5}" presName="bgRect" presStyleLbl="bgShp" presStyleIdx="1" presStyleCnt="3"/>
      <dgm:spPr/>
    </dgm:pt>
    <dgm:pt modelId="{87A9AADB-DF73-4424-899E-D323BCF1DC25}" type="pres">
      <dgm:prSet presAssocID="{2CD9CD29-A640-4D5A-84C5-F07E60791A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ting"/>
        </a:ext>
      </dgm:extLst>
    </dgm:pt>
    <dgm:pt modelId="{B4EF98AB-8C52-44E0-9DE7-D4F1FC97A5C7}" type="pres">
      <dgm:prSet presAssocID="{2CD9CD29-A640-4D5A-84C5-F07E60791AB5}" presName="spaceRect" presStyleCnt="0"/>
      <dgm:spPr/>
    </dgm:pt>
    <dgm:pt modelId="{551C8627-CE91-4316-A2E2-A8F72BF7DA23}" type="pres">
      <dgm:prSet presAssocID="{2CD9CD29-A640-4D5A-84C5-F07E60791AB5}" presName="parTx" presStyleLbl="revTx" presStyleIdx="2" presStyleCnt="4">
        <dgm:presLayoutVars>
          <dgm:chMax val="0"/>
          <dgm:chPref val="0"/>
        </dgm:presLayoutVars>
      </dgm:prSet>
      <dgm:spPr/>
    </dgm:pt>
    <dgm:pt modelId="{ABD7750C-3AE4-4C67-B7F6-55524FAD58C7}" type="pres">
      <dgm:prSet presAssocID="{8106C96C-C8C2-4D9E-BFBE-9E1DDF7D1847}" presName="sibTrans" presStyleCnt="0"/>
      <dgm:spPr/>
    </dgm:pt>
    <dgm:pt modelId="{96E3D271-7E42-41C2-ADA7-64D12F6C6DD4}" type="pres">
      <dgm:prSet presAssocID="{F8AA273E-3BC5-4E14-98F6-4B0B9617A8EF}" presName="compNode" presStyleCnt="0"/>
      <dgm:spPr/>
    </dgm:pt>
    <dgm:pt modelId="{AA95C6BB-A48F-4100-B5F3-B405724C0E49}" type="pres">
      <dgm:prSet presAssocID="{F8AA273E-3BC5-4E14-98F6-4B0B9617A8EF}" presName="bgRect" presStyleLbl="bgShp" presStyleIdx="2" presStyleCnt="3"/>
      <dgm:spPr/>
    </dgm:pt>
    <dgm:pt modelId="{B769D532-2B71-44CF-90A4-ABFB7F391F6A}" type="pres">
      <dgm:prSet presAssocID="{F8AA273E-3BC5-4E14-98F6-4B0B9617A8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88BEBD32-0BD6-4E65-9542-E565CE1454C5}" type="pres">
      <dgm:prSet presAssocID="{F8AA273E-3BC5-4E14-98F6-4B0B9617A8EF}" presName="spaceRect" presStyleCnt="0"/>
      <dgm:spPr/>
    </dgm:pt>
    <dgm:pt modelId="{0A71553D-BB72-4FE9-89F2-63A478F5BB65}" type="pres">
      <dgm:prSet presAssocID="{F8AA273E-3BC5-4E14-98F6-4B0B9617A8EF}" presName="parTx" presStyleLbl="revTx" presStyleIdx="3" presStyleCnt="4">
        <dgm:presLayoutVars>
          <dgm:chMax val="0"/>
          <dgm:chPref val="0"/>
        </dgm:presLayoutVars>
      </dgm:prSet>
      <dgm:spPr/>
    </dgm:pt>
  </dgm:ptLst>
  <dgm:cxnLst>
    <dgm:cxn modelId="{16370A06-0754-4215-ACE0-592C4FFC5078}" srcId="{A58C4C68-4729-4986-8DCC-D30DEE67C05D}" destId="{F8AA273E-3BC5-4E14-98F6-4B0B9617A8EF}" srcOrd="2" destOrd="0" parTransId="{6D3F4B59-10F9-40CC-ADE7-18C45E29287A}" sibTransId="{6BF93062-881A-4F85-914F-1B75AC690715}"/>
    <dgm:cxn modelId="{9005E80C-15D2-4361-9ECC-8D87EC1F0888}" srcId="{7DE97697-FF04-41F7-A03A-797A90DD3377}" destId="{A3A1B2A6-57E2-4094-8236-86BA76274661}" srcOrd="0" destOrd="0" parTransId="{92479639-B465-41E4-B1AE-692BBE96CC21}" sibTransId="{5BCBC198-1761-4F31-AFF0-2A9FF06092A7}"/>
    <dgm:cxn modelId="{90D73D10-A5B8-4DDA-A699-93011677D7BD}" srcId="{7DE97697-FF04-41F7-A03A-797A90DD3377}" destId="{C8F8855D-0F6D-4752-83D9-2AE02C76B4C7}" srcOrd="1" destOrd="0" parTransId="{C2ADE657-3CB3-445E-8156-A7B594ACCEDB}" sibTransId="{FAE8C9A4-FC3D-4537-A00D-FB11870318F0}"/>
    <dgm:cxn modelId="{9BC79B16-47BF-4272-AC72-0ADA8887EE0A}" type="presOf" srcId="{A3A1B2A6-57E2-4094-8236-86BA76274661}" destId="{F5C2C64E-B1DD-476E-B46D-1070A1FB3D7C}" srcOrd="0" destOrd="0" presId="urn:microsoft.com/office/officeart/2018/2/layout/IconVerticalSolidList"/>
    <dgm:cxn modelId="{9AC38465-71F2-4CEB-B475-5741255D62D2}" type="presOf" srcId="{F8AA273E-3BC5-4E14-98F6-4B0B9617A8EF}" destId="{0A71553D-BB72-4FE9-89F2-63A478F5BB65}" srcOrd="0" destOrd="0" presId="urn:microsoft.com/office/officeart/2018/2/layout/IconVerticalSolidList"/>
    <dgm:cxn modelId="{B71F9245-7C09-4A7A-9F2F-2B6260A329C3}" srcId="{A58C4C68-4729-4986-8DCC-D30DEE67C05D}" destId="{2CD9CD29-A640-4D5A-84C5-F07E60791AB5}" srcOrd="1" destOrd="0" parTransId="{FC16E6D6-4F21-40FB-ABF6-6E876B7A73B4}" sibTransId="{8106C96C-C8C2-4D9E-BFBE-9E1DDF7D1847}"/>
    <dgm:cxn modelId="{72331866-E288-4410-91DD-F269C0A5073F}" srcId="{A58C4C68-4729-4986-8DCC-D30DEE67C05D}" destId="{7DE97697-FF04-41F7-A03A-797A90DD3377}" srcOrd="0" destOrd="0" parTransId="{1386D690-6F2E-487A-9169-ABC75BF7B361}" sibTransId="{E48B6054-AB06-4211-A0B0-54CD19CE7C98}"/>
    <dgm:cxn modelId="{069B9A47-F940-4E19-9066-D0D6B9318423}" type="presOf" srcId="{2CD9CD29-A640-4D5A-84C5-F07E60791AB5}" destId="{551C8627-CE91-4316-A2E2-A8F72BF7DA23}" srcOrd="0" destOrd="0" presId="urn:microsoft.com/office/officeart/2018/2/layout/IconVerticalSolidList"/>
    <dgm:cxn modelId="{EDF77980-2B12-4109-BB86-3B7CAF75748E}" type="presOf" srcId="{7DE97697-FF04-41F7-A03A-797A90DD3377}" destId="{8933480F-5131-41C1-A25C-CF626C220B16}" srcOrd="0" destOrd="0" presId="urn:microsoft.com/office/officeart/2018/2/layout/IconVerticalSolidList"/>
    <dgm:cxn modelId="{A2CBE8C4-AED0-4602-B769-AC5FC4E7341E}" type="presOf" srcId="{A58C4C68-4729-4986-8DCC-D30DEE67C05D}" destId="{A7CCB3E9-1F5E-4B8E-9C54-A8157D7298E3}" srcOrd="0" destOrd="0" presId="urn:microsoft.com/office/officeart/2018/2/layout/IconVerticalSolidList"/>
    <dgm:cxn modelId="{7E4216C9-CBEB-4ADA-BFD2-55A84A8A3C31}" type="presOf" srcId="{C8F8855D-0F6D-4752-83D9-2AE02C76B4C7}" destId="{F5C2C64E-B1DD-476E-B46D-1070A1FB3D7C}" srcOrd="0" destOrd="1" presId="urn:microsoft.com/office/officeart/2018/2/layout/IconVerticalSolidList"/>
    <dgm:cxn modelId="{53B8F623-9DE0-4A0E-9155-0D70FD027332}" type="presParOf" srcId="{A7CCB3E9-1F5E-4B8E-9C54-A8157D7298E3}" destId="{8F30EEA4-99A2-4919-A757-D9BF1F4EE34A}" srcOrd="0" destOrd="0" presId="urn:microsoft.com/office/officeart/2018/2/layout/IconVerticalSolidList"/>
    <dgm:cxn modelId="{0D6021A5-E640-48DF-BAD6-1E6364E11F3C}" type="presParOf" srcId="{8F30EEA4-99A2-4919-A757-D9BF1F4EE34A}" destId="{97261754-5E9E-4DAB-B70D-64C3747634B1}" srcOrd="0" destOrd="0" presId="urn:microsoft.com/office/officeart/2018/2/layout/IconVerticalSolidList"/>
    <dgm:cxn modelId="{B0C26EA2-6050-4139-AB1D-3F8865935E71}" type="presParOf" srcId="{8F30EEA4-99A2-4919-A757-D9BF1F4EE34A}" destId="{D43CE529-66A6-4621-A780-DAE0FCC3270D}" srcOrd="1" destOrd="0" presId="urn:microsoft.com/office/officeart/2018/2/layout/IconVerticalSolidList"/>
    <dgm:cxn modelId="{D855D00C-8E21-45DE-B647-115531D4CC83}" type="presParOf" srcId="{8F30EEA4-99A2-4919-A757-D9BF1F4EE34A}" destId="{88CC6D24-BC41-41AD-B2AB-1B9D94FF0D10}" srcOrd="2" destOrd="0" presId="urn:microsoft.com/office/officeart/2018/2/layout/IconVerticalSolidList"/>
    <dgm:cxn modelId="{575710A5-CD2C-4D1F-8964-720AAD9E8CA6}" type="presParOf" srcId="{8F30EEA4-99A2-4919-A757-D9BF1F4EE34A}" destId="{8933480F-5131-41C1-A25C-CF626C220B16}" srcOrd="3" destOrd="0" presId="urn:microsoft.com/office/officeart/2018/2/layout/IconVerticalSolidList"/>
    <dgm:cxn modelId="{26B59C2D-6786-4471-800E-2BDA30D10D14}" type="presParOf" srcId="{8F30EEA4-99A2-4919-A757-D9BF1F4EE34A}" destId="{F5C2C64E-B1DD-476E-B46D-1070A1FB3D7C}" srcOrd="4" destOrd="0" presId="urn:microsoft.com/office/officeart/2018/2/layout/IconVerticalSolidList"/>
    <dgm:cxn modelId="{A5FE3B72-882F-4174-B6DE-B2DC337BFC69}" type="presParOf" srcId="{A7CCB3E9-1F5E-4B8E-9C54-A8157D7298E3}" destId="{B7A1A69B-1A48-4E56-ADF4-732035067799}" srcOrd="1" destOrd="0" presId="urn:microsoft.com/office/officeart/2018/2/layout/IconVerticalSolidList"/>
    <dgm:cxn modelId="{3804115D-D548-4D0E-A39E-D5A3749FA752}" type="presParOf" srcId="{A7CCB3E9-1F5E-4B8E-9C54-A8157D7298E3}" destId="{BAFE33A5-14AB-489B-B8F2-F94B607B281E}" srcOrd="2" destOrd="0" presId="urn:microsoft.com/office/officeart/2018/2/layout/IconVerticalSolidList"/>
    <dgm:cxn modelId="{F14C92E9-CDFA-4804-BDDE-89F2B5269C2B}" type="presParOf" srcId="{BAFE33A5-14AB-489B-B8F2-F94B607B281E}" destId="{385A38A8-B72A-4D8B-B984-C37D1A8B8826}" srcOrd="0" destOrd="0" presId="urn:microsoft.com/office/officeart/2018/2/layout/IconVerticalSolidList"/>
    <dgm:cxn modelId="{E9DD3E55-B2F4-4694-B8E8-9B0C99AE60BA}" type="presParOf" srcId="{BAFE33A5-14AB-489B-B8F2-F94B607B281E}" destId="{87A9AADB-DF73-4424-899E-D323BCF1DC25}" srcOrd="1" destOrd="0" presId="urn:microsoft.com/office/officeart/2018/2/layout/IconVerticalSolidList"/>
    <dgm:cxn modelId="{CC531411-13F7-4161-B12E-1C292415423C}" type="presParOf" srcId="{BAFE33A5-14AB-489B-B8F2-F94B607B281E}" destId="{B4EF98AB-8C52-44E0-9DE7-D4F1FC97A5C7}" srcOrd="2" destOrd="0" presId="urn:microsoft.com/office/officeart/2018/2/layout/IconVerticalSolidList"/>
    <dgm:cxn modelId="{886652BD-DD75-47FB-84EB-CE1727780ADA}" type="presParOf" srcId="{BAFE33A5-14AB-489B-B8F2-F94B607B281E}" destId="{551C8627-CE91-4316-A2E2-A8F72BF7DA23}" srcOrd="3" destOrd="0" presId="urn:microsoft.com/office/officeart/2018/2/layout/IconVerticalSolidList"/>
    <dgm:cxn modelId="{3CCD3018-BB1A-43FC-AB8E-F917250C1511}" type="presParOf" srcId="{A7CCB3E9-1F5E-4B8E-9C54-A8157D7298E3}" destId="{ABD7750C-3AE4-4C67-B7F6-55524FAD58C7}" srcOrd="3" destOrd="0" presId="urn:microsoft.com/office/officeart/2018/2/layout/IconVerticalSolidList"/>
    <dgm:cxn modelId="{36997C54-F985-46AE-81AF-D0EF8A07AF72}" type="presParOf" srcId="{A7CCB3E9-1F5E-4B8E-9C54-A8157D7298E3}" destId="{96E3D271-7E42-41C2-ADA7-64D12F6C6DD4}" srcOrd="4" destOrd="0" presId="urn:microsoft.com/office/officeart/2018/2/layout/IconVerticalSolidList"/>
    <dgm:cxn modelId="{67ED07BD-09B2-4105-A17F-7AE2E7BCE23D}" type="presParOf" srcId="{96E3D271-7E42-41C2-ADA7-64D12F6C6DD4}" destId="{AA95C6BB-A48F-4100-B5F3-B405724C0E49}" srcOrd="0" destOrd="0" presId="urn:microsoft.com/office/officeart/2018/2/layout/IconVerticalSolidList"/>
    <dgm:cxn modelId="{80301D58-F1C4-40D8-B0CF-6656C38D31FA}" type="presParOf" srcId="{96E3D271-7E42-41C2-ADA7-64D12F6C6DD4}" destId="{B769D532-2B71-44CF-90A4-ABFB7F391F6A}" srcOrd="1" destOrd="0" presId="urn:microsoft.com/office/officeart/2018/2/layout/IconVerticalSolidList"/>
    <dgm:cxn modelId="{4AB77F02-3835-4AA5-98DB-2D97247D0EEE}" type="presParOf" srcId="{96E3D271-7E42-41C2-ADA7-64D12F6C6DD4}" destId="{88BEBD32-0BD6-4E65-9542-E565CE1454C5}" srcOrd="2" destOrd="0" presId="urn:microsoft.com/office/officeart/2018/2/layout/IconVerticalSolidList"/>
    <dgm:cxn modelId="{1E4F044C-2977-4E1F-A855-BF4259AC4AA8}" type="presParOf" srcId="{96E3D271-7E42-41C2-ADA7-64D12F6C6DD4}" destId="{0A71553D-BB72-4FE9-89F2-63A478F5BB6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9B2460-37C1-4101-9325-84F85C9E987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44353A84-C288-42D8-AC9D-5C3EA50D1239}">
      <dgm:prSet/>
      <dgm:spPr/>
      <dgm:t>
        <a:bodyPr/>
        <a:lstStyle/>
        <a:p>
          <a:r>
            <a:rPr lang="en-CA" dirty="0"/>
            <a:t>Applications / Webapps</a:t>
          </a:r>
          <a:endParaRPr lang="en-US" dirty="0"/>
        </a:p>
      </dgm:t>
    </dgm:pt>
    <dgm:pt modelId="{B8F55846-A7F2-4E89-A3F8-96643C552D70}" type="parTrans" cxnId="{EA95D5F9-6250-4FF1-9990-1A4BBF949CBD}">
      <dgm:prSet/>
      <dgm:spPr/>
      <dgm:t>
        <a:bodyPr/>
        <a:lstStyle/>
        <a:p>
          <a:endParaRPr lang="en-US"/>
        </a:p>
      </dgm:t>
    </dgm:pt>
    <dgm:pt modelId="{88C78CAD-358C-4021-9CE7-B71C303F1AD7}" type="sibTrans" cxnId="{EA95D5F9-6250-4FF1-9990-1A4BBF949CBD}">
      <dgm:prSet/>
      <dgm:spPr/>
      <dgm:t>
        <a:bodyPr/>
        <a:lstStyle/>
        <a:p>
          <a:endParaRPr lang="en-US"/>
        </a:p>
      </dgm:t>
    </dgm:pt>
    <dgm:pt modelId="{539A9574-CB6D-48DA-982B-829F4B43BB16}">
      <dgm:prSet/>
      <dgm:spPr/>
      <dgm:t>
        <a:bodyPr/>
        <a:lstStyle/>
        <a:p>
          <a:pPr>
            <a:buFontTx/>
            <a:buNone/>
          </a:pPr>
          <a:r>
            <a:rPr lang="en-CA" i="1" dirty="0">
              <a:hlinkClick xmlns:r="http://schemas.openxmlformats.org/officeDocument/2006/relationships" r:id="rId1"/>
            </a:rPr>
            <a:t>Gephi</a:t>
          </a:r>
          <a:r>
            <a:rPr lang="en-CA" i="1" dirty="0"/>
            <a:t>, </a:t>
          </a:r>
          <a:r>
            <a:rPr lang="en-CA" i="1" dirty="0">
              <a:hlinkClick xmlns:r="http://schemas.openxmlformats.org/officeDocument/2006/relationships" r:id="rId2"/>
            </a:rPr>
            <a:t>Cytoscape</a:t>
          </a:r>
          <a:r>
            <a:rPr lang="en-CA" i="1" dirty="0"/>
            <a:t>, </a:t>
          </a:r>
          <a:r>
            <a:rPr lang="en-CA" i="1" dirty="0">
              <a:hlinkClick xmlns:r="http://schemas.openxmlformats.org/officeDocument/2006/relationships" r:id="rId3"/>
            </a:rPr>
            <a:t>Circos</a:t>
          </a:r>
          <a:r>
            <a:rPr lang="en-CA" i="1" dirty="0"/>
            <a:t>, </a:t>
          </a:r>
          <a:r>
            <a:rPr lang="en-CA" i="1" dirty="0">
              <a:hlinkClick xmlns:r="http://schemas.openxmlformats.org/officeDocument/2006/relationships" r:id="rId4"/>
            </a:rPr>
            <a:t>NanoHistory</a:t>
          </a:r>
          <a:r>
            <a:rPr lang="en-CA" i="1" dirty="0"/>
            <a:t>, </a:t>
          </a:r>
          <a:r>
            <a:rPr lang="en-CA" i="1" dirty="0">
              <a:hlinkClick xmlns:r="http://schemas.openxmlformats.org/officeDocument/2006/relationships" r:id="rId5"/>
            </a:rPr>
            <a:t>Onodo</a:t>
          </a:r>
          <a:endParaRPr lang="en-US" dirty="0"/>
        </a:p>
      </dgm:t>
    </dgm:pt>
    <dgm:pt modelId="{1515CF73-9A88-46AF-9FCF-8507AAE81AAB}" type="parTrans" cxnId="{CEE8AE5A-2046-4FDC-A6AA-C032E6B7BAC4}">
      <dgm:prSet/>
      <dgm:spPr/>
      <dgm:t>
        <a:bodyPr/>
        <a:lstStyle/>
        <a:p>
          <a:endParaRPr lang="en-US"/>
        </a:p>
      </dgm:t>
    </dgm:pt>
    <dgm:pt modelId="{29818653-3426-4A17-8790-C92D7A868829}" type="sibTrans" cxnId="{CEE8AE5A-2046-4FDC-A6AA-C032E6B7BAC4}">
      <dgm:prSet/>
      <dgm:spPr/>
      <dgm:t>
        <a:bodyPr/>
        <a:lstStyle/>
        <a:p>
          <a:endParaRPr lang="en-US"/>
        </a:p>
      </dgm:t>
    </dgm:pt>
    <dgm:pt modelId="{A86CD0F3-26FB-41BD-B0A1-A022CBC7EDD3}">
      <dgm:prSet/>
      <dgm:spPr/>
      <dgm:t>
        <a:bodyPr/>
        <a:lstStyle/>
        <a:p>
          <a:r>
            <a:rPr lang="en-CA" dirty="0"/>
            <a:t>Drawing Tools</a:t>
          </a:r>
          <a:endParaRPr lang="en-US" dirty="0"/>
        </a:p>
      </dgm:t>
    </dgm:pt>
    <dgm:pt modelId="{61C301C6-FA51-40F9-920D-9C5F46CDDAC2}" type="parTrans" cxnId="{ACA961DD-0E7A-4D3D-B0F1-9B6FEB902894}">
      <dgm:prSet/>
      <dgm:spPr/>
      <dgm:t>
        <a:bodyPr/>
        <a:lstStyle/>
        <a:p>
          <a:endParaRPr lang="en-US"/>
        </a:p>
      </dgm:t>
    </dgm:pt>
    <dgm:pt modelId="{42CA8417-3A4D-4241-B0F5-2B0417C8A793}" type="sibTrans" cxnId="{ACA961DD-0E7A-4D3D-B0F1-9B6FEB902894}">
      <dgm:prSet/>
      <dgm:spPr/>
      <dgm:t>
        <a:bodyPr/>
        <a:lstStyle/>
        <a:p>
          <a:endParaRPr lang="en-US"/>
        </a:p>
      </dgm:t>
    </dgm:pt>
    <dgm:pt modelId="{E785FA29-3944-4198-B9B4-21F7AABD5DC2}">
      <dgm:prSet/>
      <dgm:spPr/>
      <dgm:t>
        <a:bodyPr/>
        <a:lstStyle/>
        <a:p>
          <a:pPr>
            <a:buNone/>
          </a:pPr>
          <a:r>
            <a:rPr lang="en-CA" i="1" dirty="0" err="1"/>
            <a:t>Powerpoint</a:t>
          </a:r>
          <a:r>
            <a:rPr lang="en-CA" i="1" dirty="0"/>
            <a:t>, </a:t>
          </a:r>
          <a:r>
            <a:rPr lang="en-CA" i="1" dirty="0">
              <a:hlinkClick xmlns:r="http://schemas.openxmlformats.org/officeDocument/2006/relationships" r:id="rId6"/>
            </a:rPr>
            <a:t>MS Visio</a:t>
          </a:r>
          <a:r>
            <a:rPr lang="en-CA" i="1" dirty="0"/>
            <a:t>, </a:t>
          </a:r>
          <a:r>
            <a:rPr lang="en-CA" i="1" dirty="0">
              <a:hlinkClick xmlns:r="http://schemas.openxmlformats.org/officeDocument/2006/relationships" r:id="rId7"/>
            </a:rPr>
            <a:t>Miro</a:t>
          </a:r>
          <a:r>
            <a:rPr lang="en-CA" i="1" dirty="0"/>
            <a:t>, Adobe Illustrator</a:t>
          </a:r>
          <a:endParaRPr lang="en-US" dirty="0"/>
        </a:p>
      </dgm:t>
    </dgm:pt>
    <dgm:pt modelId="{EBDAA5EC-C8EA-4949-A378-5284E2DD4C45}" type="parTrans" cxnId="{D53D9419-E6F1-430F-A492-5FD5BDBCAD67}">
      <dgm:prSet/>
      <dgm:spPr/>
      <dgm:t>
        <a:bodyPr/>
        <a:lstStyle/>
        <a:p>
          <a:endParaRPr lang="en-US"/>
        </a:p>
      </dgm:t>
    </dgm:pt>
    <dgm:pt modelId="{FAB7D185-FE63-4F95-9657-49CD69A7E5A6}" type="sibTrans" cxnId="{D53D9419-E6F1-430F-A492-5FD5BDBCAD67}">
      <dgm:prSet/>
      <dgm:spPr/>
      <dgm:t>
        <a:bodyPr/>
        <a:lstStyle/>
        <a:p>
          <a:endParaRPr lang="en-US"/>
        </a:p>
      </dgm:t>
    </dgm:pt>
    <dgm:pt modelId="{81AC44C5-69E4-4B0C-87AD-FDA977BF98A6}">
      <dgm:prSet/>
      <dgm:spPr/>
      <dgm:t>
        <a:bodyPr/>
        <a:lstStyle/>
        <a:p>
          <a:r>
            <a:rPr lang="en-CA" dirty="0"/>
            <a:t>Code Libraries</a:t>
          </a:r>
          <a:endParaRPr lang="en-US" dirty="0"/>
        </a:p>
      </dgm:t>
    </dgm:pt>
    <dgm:pt modelId="{CC7D6796-D12A-4A6C-885F-52237978F8E4}" type="parTrans" cxnId="{4E1A0FBD-1B45-44DD-9DB5-C24BD21DE73E}">
      <dgm:prSet/>
      <dgm:spPr/>
      <dgm:t>
        <a:bodyPr/>
        <a:lstStyle/>
        <a:p>
          <a:endParaRPr lang="en-US"/>
        </a:p>
      </dgm:t>
    </dgm:pt>
    <dgm:pt modelId="{FA9ECBB0-AEAB-4972-84C1-3817FCF2C911}" type="sibTrans" cxnId="{4E1A0FBD-1B45-44DD-9DB5-C24BD21DE73E}">
      <dgm:prSet/>
      <dgm:spPr/>
      <dgm:t>
        <a:bodyPr/>
        <a:lstStyle/>
        <a:p>
          <a:endParaRPr lang="en-US"/>
        </a:p>
      </dgm:t>
    </dgm:pt>
    <dgm:pt modelId="{83C5C98B-E7D9-4855-8620-EAA42CCF50A8}">
      <dgm:prSet/>
      <dgm:spPr/>
      <dgm:t>
        <a:bodyPr/>
        <a:lstStyle/>
        <a:p>
          <a:pPr>
            <a:buNone/>
          </a:pPr>
          <a:r>
            <a:rPr lang="en-CA" i="1" dirty="0">
              <a:hlinkClick xmlns:r="http://schemas.openxmlformats.org/officeDocument/2006/relationships" r:id="rId8"/>
            </a:rPr>
            <a:t>D3</a:t>
          </a:r>
          <a:r>
            <a:rPr lang="en-CA" i="1" dirty="0"/>
            <a:t>, </a:t>
          </a:r>
          <a:r>
            <a:rPr lang="en-CA" i="1" dirty="0">
              <a:hlinkClick xmlns:r="http://schemas.openxmlformats.org/officeDocument/2006/relationships" r:id="rId9"/>
            </a:rPr>
            <a:t>ggraph</a:t>
          </a:r>
          <a:r>
            <a:rPr lang="en-CA" i="1" dirty="0"/>
            <a:t>, </a:t>
          </a:r>
          <a:r>
            <a:rPr lang="en-CA" i="1" dirty="0">
              <a:hlinkClick xmlns:r="http://schemas.openxmlformats.org/officeDocument/2006/relationships" r:id="rId10"/>
            </a:rPr>
            <a:t>p5.js</a:t>
          </a:r>
          <a:r>
            <a:rPr lang="en-CA" i="1" dirty="0"/>
            <a:t>, </a:t>
          </a:r>
          <a:r>
            <a:rPr lang="en-CA" i="1" dirty="0">
              <a:hlinkClick xmlns:r="http://schemas.openxmlformats.org/officeDocument/2006/relationships" r:id="rId11"/>
            </a:rPr>
            <a:t>Cytoscape.js</a:t>
          </a:r>
          <a:r>
            <a:rPr lang="en-CA" i="1" dirty="0"/>
            <a:t>, </a:t>
          </a:r>
          <a:r>
            <a:rPr lang="en-CA" i="1" dirty="0">
              <a:hlinkClick xmlns:r="http://schemas.openxmlformats.org/officeDocument/2006/relationships" r:id="rId12"/>
            </a:rPr>
            <a:t>sigma.js</a:t>
          </a:r>
          <a:r>
            <a:rPr lang="en-CA" i="1" dirty="0"/>
            <a:t>, </a:t>
          </a:r>
          <a:r>
            <a:rPr lang="en-CA" i="1" dirty="0">
              <a:hlinkClick xmlns:r="http://schemas.openxmlformats.org/officeDocument/2006/relationships" r:id="rId13"/>
            </a:rPr>
            <a:t>tldraw</a:t>
          </a:r>
          <a:r>
            <a:rPr lang="en-CA" i="1" dirty="0"/>
            <a:t>, </a:t>
          </a:r>
          <a:r>
            <a:rPr lang="en-CA" i="1" dirty="0">
              <a:hlinkClick xmlns:r="http://schemas.openxmlformats.org/officeDocument/2006/relationships" r:id="rId14"/>
            </a:rPr>
            <a:t>Raphael</a:t>
          </a:r>
          <a:r>
            <a:rPr lang="en-CA" i="1" dirty="0"/>
            <a:t>, </a:t>
          </a:r>
          <a:r>
            <a:rPr lang="en-CA" i="1" dirty="0">
              <a:hlinkClick xmlns:r="http://schemas.openxmlformats.org/officeDocument/2006/relationships" r:id="rId15"/>
            </a:rPr>
            <a:t>grano</a:t>
          </a:r>
          <a:r>
            <a:rPr lang="en-CA" i="1" dirty="0"/>
            <a:t> </a:t>
          </a:r>
          <a:endParaRPr lang="en-US" dirty="0"/>
        </a:p>
      </dgm:t>
    </dgm:pt>
    <dgm:pt modelId="{9AF03E76-0EE8-4EC5-9B7A-EE8A8E08E832}" type="parTrans" cxnId="{229E8EC5-40D8-4CFF-8744-832E94541115}">
      <dgm:prSet/>
      <dgm:spPr/>
      <dgm:t>
        <a:bodyPr/>
        <a:lstStyle/>
        <a:p>
          <a:endParaRPr lang="en-US"/>
        </a:p>
      </dgm:t>
    </dgm:pt>
    <dgm:pt modelId="{B369FA03-A89D-4B41-A9C1-C16E383984F3}" type="sibTrans" cxnId="{229E8EC5-40D8-4CFF-8744-832E94541115}">
      <dgm:prSet/>
      <dgm:spPr/>
      <dgm:t>
        <a:bodyPr/>
        <a:lstStyle/>
        <a:p>
          <a:endParaRPr lang="en-US"/>
        </a:p>
      </dgm:t>
    </dgm:pt>
    <dgm:pt modelId="{EEAED7E8-60A6-47CB-A34D-C95F2F899705}">
      <dgm:prSet/>
      <dgm:spPr/>
      <dgm:t>
        <a:bodyPr/>
        <a:lstStyle/>
        <a:p>
          <a:r>
            <a:rPr lang="en-CA" dirty="0" err="1"/>
            <a:t>Treemaps</a:t>
          </a:r>
          <a:endParaRPr lang="en-US" dirty="0"/>
        </a:p>
      </dgm:t>
    </dgm:pt>
    <dgm:pt modelId="{C182E232-6CC6-4262-8E34-8008431C6F98}" type="parTrans" cxnId="{91D8B6EB-603D-49B0-8C0C-D9FF464D8966}">
      <dgm:prSet/>
      <dgm:spPr/>
      <dgm:t>
        <a:bodyPr/>
        <a:lstStyle/>
        <a:p>
          <a:endParaRPr lang="en-US"/>
        </a:p>
      </dgm:t>
    </dgm:pt>
    <dgm:pt modelId="{D9BF8269-3A50-4DD2-AE3D-39DC15B48152}" type="sibTrans" cxnId="{91D8B6EB-603D-49B0-8C0C-D9FF464D8966}">
      <dgm:prSet/>
      <dgm:spPr/>
      <dgm:t>
        <a:bodyPr/>
        <a:lstStyle/>
        <a:p>
          <a:endParaRPr lang="en-US"/>
        </a:p>
      </dgm:t>
    </dgm:pt>
    <dgm:pt modelId="{9EAD1FAD-62D9-493A-BD24-372116D89D6A}">
      <dgm:prSet/>
      <dgm:spPr/>
      <dgm:t>
        <a:bodyPr/>
        <a:lstStyle/>
        <a:p>
          <a:pPr>
            <a:buNone/>
          </a:pPr>
          <a:r>
            <a:rPr lang="en-CA" i="1" dirty="0">
              <a:hlinkClick xmlns:r="http://schemas.openxmlformats.org/officeDocument/2006/relationships" r:id="rId16"/>
            </a:rPr>
            <a:t>Tableau</a:t>
          </a:r>
          <a:r>
            <a:rPr lang="en-CA" i="1" dirty="0"/>
            <a:t>, </a:t>
          </a:r>
          <a:r>
            <a:rPr lang="en-CA" i="1" dirty="0">
              <a:hlinkClick xmlns:r="http://schemas.openxmlformats.org/officeDocument/2006/relationships" r:id="rId17"/>
            </a:rPr>
            <a:t>PowerBI</a:t>
          </a:r>
          <a:r>
            <a:rPr lang="en-CA" i="1" dirty="0"/>
            <a:t>, </a:t>
          </a:r>
          <a:r>
            <a:rPr lang="en-CA" i="1" dirty="0">
              <a:hlinkClick xmlns:r="http://schemas.openxmlformats.org/officeDocument/2006/relationships" r:id="rId18"/>
            </a:rPr>
            <a:t>Flourish</a:t>
          </a:r>
          <a:r>
            <a:rPr lang="en-CA" i="1" dirty="0"/>
            <a:t>, </a:t>
          </a:r>
          <a:r>
            <a:rPr lang="en-CA" i="1" dirty="0">
              <a:hlinkClick xmlns:r="http://schemas.openxmlformats.org/officeDocument/2006/relationships" r:id="rId19"/>
            </a:rPr>
            <a:t>Datawrapper</a:t>
          </a:r>
          <a:endParaRPr lang="en-US" dirty="0"/>
        </a:p>
      </dgm:t>
    </dgm:pt>
    <dgm:pt modelId="{8AEDCF75-AE73-4758-8AED-F0F5B69CF5E9}" type="parTrans" cxnId="{83AD1443-CA73-46A8-806F-E1895EA098AF}">
      <dgm:prSet/>
      <dgm:spPr/>
      <dgm:t>
        <a:bodyPr/>
        <a:lstStyle/>
        <a:p>
          <a:endParaRPr lang="en-US"/>
        </a:p>
      </dgm:t>
    </dgm:pt>
    <dgm:pt modelId="{CD73E556-F478-4025-9226-D67161E7928B}" type="sibTrans" cxnId="{83AD1443-CA73-46A8-806F-E1895EA098AF}">
      <dgm:prSet/>
      <dgm:spPr/>
      <dgm:t>
        <a:bodyPr/>
        <a:lstStyle/>
        <a:p>
          <a:endParaRPr lang="en-US"/>
        </a:p>
      </dgm:t>
    </dgm:pt>
    <dgm:pt modelId="{ECC3A922-F910-4636-BD1A-94159FA9FBBF}" type="pres">
      <dgm:prSet presAssocID="{E59B2460-37C1-4101-9325-84F85C9E9877}" presName="Name0" presStyleCnt="0">
        <dgm:presLayoutVars>
          <dgm:dir/>
          <dgm:animLvl val="lvl"/>
          <dgm:resizeHandles val="exact"/>
        </dgm:presLayoutVars>
      </dgm:prSet>
      <dgm:spPr/>
    </dgm:pt>
    <dgm:pt modelId="{9CBB4A9D-CE77-472E-86A5-2F60FF43971E}" type="pres">
      <dgm:prSet presAssocID="{44353A84-C288-42D8-AC9D-5C3EA50D1239}" presName="linNode" presStyleCnt="0"/>
      <dgm:spPr/>
    </dgm:pt>
    <dgm:pt modelId="{4E29D395-FE61-45D9-82B7-9B0DE0AE9527}" type="pres">
      <dgm:prSet presAssocID="{44353A84-C288-42D8-AC9D-5C3EA50D1239}" presName="parentText" presStyleLbl="node1" presStyleIdx="0" presStyleCnt="4">
        <dgm:presLayoutVars>
          <dgm:chMax val="1"/>
          <dgm:bulletEnabled val="1"/>
        </dgm:presLayoutVars>
      </dgm:prSet>
      <dgm:spPr/>
    </dgm:pt>
    <dgm:pt modelId="{03476853-08C9-41D4-B428-D48A794B7573}" type="pres">
      <dgm:prSet presAssocID="{44353A84-C288-42D8-AC9D-5C3EA50D1239}" presName="descendantText" presStyleLbl="alignAccFollowNode1" presStyleIdx="0" presStyleCnt="4">
        <dgm:presLayoutVars>
          <dgm:bulletEnabled val="1"/>
        </dgm:presLayoutVars>
      </dgm:prSet>
      <dgm:spPr/>
    </dgm:pt>
    <dgm:pt modelId="{954D8650-DF18-478A-A062-C17AC91A3C6A}" type="pres">
      <dgm:prSet presAssocID="{88C78CAD-358C-4021-9CE7-B71C303F1AD7}" presName="sp" presStyleCnt="0"/>
      <dgm:spPr/>
    </dgm:pt>
    <dgm:pt modelId="{5D1CF297-82F2-4843-A18B-589D690A53D2}" type="pres">
      <dgm:prSet presAssocID="{A86CD0F3-26FB-41BD-B0A1-A022CBC7EDD3}" presName="linNode" presStyleCnt="0"/>
      <dgm:spPr/>
    </dgm:pt>
    <dgm:pt modelId="{DF4CABB9-D20F-4011-919C-D7CBACCE742D}" type="pres">
      <dgm:prSet presAssocID="{A86CD0F3-26FB-41BD-B0A1-A022CBC7EDD3}" presName="parentText" presStyleLbl="node1" presStyleIdx="1" presStyleCnt="4">
        <dgm:presLayoutVars>
          <dgm:chMax val="1"/>
          <dgm:bulletEnabled val="1"/>
        </dgm:presLayoutVars>
      </dgm:prSet>
      <dgm:spPr/>
    </dgm:pt>
    <dgm:pt modelId="{BD088395-4E41-4BE9-9E2E-2D7A5D16075D}" type="pres">
      <dgm:prSet presAssocID="{A86CD0F3-26FB-41BD-B0A1-A022CBC7EDD3}" presName="descendantText" presStyleLbl="alignAccFollowNode1" presStyleIdx="1" presStyleCnt="4">
        <dgm:presLayoutVars>
          <dgm:bulletEnabled val="1"/>
        </dgm:presLayoutVars>
      </dgm:prSet>
      <dgm:spPr/>
    </dgm:pt>
    <dgm:pt modelId="{1FA734F0-9929-4691-ABF7-0260A608BE9F}" type="pres">
      <dgm:prSet presAssocID="{42CA8417-3A4D-4241-B0F5-2B0417C8A793}" presName="sp" presStyleCnt="0"/>
      <dgm:spPr/>
    </dgm:pt>
    <dgm:pt modelId="{CC48D9D8-993E-4211-BC65-E50813765856}" type="pres">
      <dgm:prSet presAssocID="{81AC44C5-69E4-4B0C-87AD-FDA977BF98A6}" presName="linNode" presStyleCnt="0"/>
      <dgm:spPr/>
    </dgm:pt>
    <dgm:pt modelId="{3F239281-5ECD-4143-BA1F-88BF8CA3BF23}" type="pres">
      <dgm:prSet presAssocID="{81AC44C5-69E4-4B0C-87AD-FDA977BF98A6}" presName="parentText" presStyleLbl="node1" presStyleIdx="2" presStyleCnt="4">
        <dgm:presLayoutVars>
          <dgm:chMax val="1"/>
          <dgm:bulletEnabled val="1"/>
        </dgm:presLayoutVars>
      </dgm:prSet>
      <dgm:spPr/>
    </dgm:pt>
    <dgm:pt modelId="{AFF0CEF0-F0D6-406F-A46A-893414771618}" type="pres">
      <dgm:prSet presAssocID="{81AC44C5-69E4-4B0C-87AD-FDA977BF98A6}" presName="descendantText" presStyleLbl="alignAccFollowNode1" presStyleIdx="2" presStyleCnt="4">
        <dgm:presLayoutVars>
          <dgm:bulletEnabled val="1"/>
        </dgm:presLayoutVars>
      </dgm:prSet>
      <dgm:spPr/>
    </dgm:pt>
    <dgm:pt modelId="{D93E1DF8-51C5-4667-9E0D-35C41E84FF18}" type="pres">
      <dgm:prSet presAssocID="{FA9ECBB0-AEAB-4972-84C1-3817FCF2C911}" presName="sp" presStyleCnt="0"/>
      <dgm:spPr/>
    </dgm:pt>
    <dgm:pt modelId="{2481B3B6-E450-4A16-9EFF-8018CA9EF2BA}" type="pres">
      <dgm:prSet presAssocID="{EEAED7E8-60A6-47CB-A34D-C95F2F899705}" presName="linNode" presStyleCnt="0"/>
      <dgm:spPr/>
    </dgm:pt>
    <dgm:pt modelId="{1C5C8076-9885-4447-89A0-9B295129AAA8}" type="pres">
      <dgm:prSet presAssocID="{EEAED7E8-60A6-47CB-A34D-C95F2F899705}" presName="parentText" presStyleLbl="node1" presStyleIdx="3" presStyleCnt="4">
        <dgm:presLayoutVars>
          <dgm:chMax val="1"/>
          <dgm:bulletEnabled val="1"/>
        </dgm:presLayoutVars>
      </dgm:prSet>
      <dgm:spPr/>
    </dgm:pt>
    <dgm:pt modelId="{D0365B57-F1F1-499D-B3FA-3F611DDD661A}" type="pres">
      <dgm:prSet presAssocID="{EEAED7E8-60A6-47CB-A34D-C95F2F899705}" presName="descendantText" presStyleLbl="alignAccFollowNode1" presStyleIdx="3" presStyleCnt="4">
        <dgm:presLayoutVars>
          <dgm:bulletEnabled val="1"/>
        </dgm:presLayoutVars>
      </dgm:prSet>
      <dgm:spPr/>
    </dgm:pt>
  </dgm:ptLst>
  <dgm:cxnLst>
    <dgm:cxn modelId="{9A551A00-581C-4068-98E5-2A9E2346F895}" type="presOf" srcId="{E785FA29-3944-4198-B9B4-21F7AABD5DC2}" destId="{BD088395-4E41-4BE9-9E2E-2D7A5D16075D}" srcOrd="0" destOrd="0" presId="urn:microsoft.com/office/officeart/2005/8/layout/vList5"/>
    <dgm:cxn modelId="{200FC905-086A-49B8-8C70-22CDC800BAB8}" type="presOf" srcId="{EEAED7E8-60A6-47CB-A34D-C95F2F899705}" destId="{1C5C8076-9885-4447-89A0-9B295129AAA8}" srcOrd="0" destOrd="0" presId="urn:microsoft.com/office/officeart/2005/8/layout/vList5"/>
    <dgm:cxn modelId="{D53D9419-E6F1-430F-A492-5FD5BDBCAD67}" srcId="{A86CD0F3-26FB-41BD-B0A1-A022CBC7EDD3}" destId="{E785FA29-3944-4198-B9B4-21F7AABD5DC2}" srcOrd="0" destOrd="0" parTransId="{EBDAA5EC-C8EA-4949-A378-5284E2DD4C45}" sibTransId="{FAB7D185-FE63-4F95-9657-49CD69A7E5A6}"/>
    <dgm:cxn modelId="{7978875E-1A65-4DD7-919C-4C671AC7E2CB}" type="presOf" srcId="{539A9574-CB6D-48DA-982B-829F4B43BB16}" destId="{03476853-08C9-41D4-B428-D48A794B7573}" srcOrd="0" destOrd="0" presId="urn:microsoft.com/office/officeart/2005/8/layout/vList5"/>
    <dgm:cxn modelId="{83AD1443-CA73-46A8-806F-E1895EA098AF}" srcId="{EEAED7E8-60A6-47CB-A34D-C95F2F899705}" destId="{9EAD1FAD-62D9-493A-BD24-372116D89D6A}" srcOrd="0" destOrd="0" parTransId="{8AEDCF75-AE73-4758-8AED-F0F5B69CF5E9}" sibTransId="{CD73E556-F478-4025-9226-D67161E7928B}"/>
    <dgm:cxn modelId="{B55B9646-57D5-43D3-84A3-114CD6BB744C}" type="presOf" srcId="{81AC44C5-69E4-4B0C-87AD-FDA977BF98A6}" destId="{3F239281-5ECD-4143-BA1F-88BF8CA3BF23}" srcOrd="0" destOrd="0" presId="urn:microsoft.com/office/officeart/2005/8/layout/vList5"/>
    <dgm:cxn modelId="{CEE8AE5A-2046-4FDC-A6AA-C032E6B7BAC4}" srcId="{44353A84-C288-42D8-AC9D-5C3EA50D1239}" destId="{539A9574-CB6D-48DA-982B-829F4B43BB16}" srcOrd="0" destOrd="0" parTransId="{1515CF73-9A88-46AF-9FCF-8507AAE81AAB}" sibTransId="{29818653-3426-4A17-8790-C92D7A868829}"/>
    <dgm:cxn modelId="{7EC77F82-5707-4248-8A70-01000B67B9FE}" type="presOf" srcId="{A86CD0F3-26FB-41BD-B0A1-A022CBC7EDD3}" destId="{DF4CABB9-D20F-4011-919C-D7CBACCE742D}" srcOrd="0" destOrd="0" presId="urn:microsoft.com/office/officeart/2005/8/layout/vList5"/>
    <dgm:cxn modelId="{498C3385-D5C8-498E-A035-DA9A7734A34A}" type="presOf" srcId="{9EAD1FAD-62D9-493A-BD24-372116D89D6A}" destId="{D0365B57-F1F1-499D-B3FA-3F611DDD661A}" srcOrd="0" destOrd="0" presId="urn:microsoft.com/office/officeart/2005/8/layout/vList5"/>
    <dgm:cxn modelId="{8BD4F7B5-1F85-4026-B51C-5ED8608C947B}" type="presOf" srcId="{83C5C98B-E7D9-4855-8620-EAA42CCF50A8}" destId="{AFF0CEF0-F0D6-406F-A46A-893414771618}" srcOrd="0" destOrd="0" presId="urn:microsoft.com/office/officeart/2005/8/layout/vList5"/>
    <dgm:cxn modelId="{4E1A0FBD-1B45-44DD-9DB5-C24BD21DE73E}" srcId="{E59B2460-37C1-4101-9325-84F85C9E9877}" destId="{81AC44C5-69E4-4B0C-87AD-FDA977BF98A6}" srcOrd="2" destOrd="0" parTransId="{CC7D6796-D12A-4A6C-885F-52237978F8E4}" sibTransId="{FA9ECBB0-AEAB-4972-84C1-3817FCF2C911}"/>
    <dgm:cxn modelId="{229E8EC5-40D8-4CFF-8744-832E94541115}" srcId="{81AC44C5-69E4-4B0C-87AD-FDA977BF98A6}" destId="{83C5C98B-E7D9-4855-8620-EAA42CCF50A8}" srcOrd="0" destOrd="0" parTransId="{9AF03E76-0EE8-4EC5-9B7A-EE8A8E08E832}" sibTransId="{B369FA03-A89D-4B41-A9C1-C16E383984F3}"/>
    <dgm:cxn modelId="{9C090CD4-D6B6-4D6B-B905-CF537510A8BD}" type="presOf" srcId="{E59B2460-37C1-4101-9325-84F85C9E9877}" destId="{ECC3A922-F910-4636-BD1A-94159FA9FBBF}" srcOrd="0" destOrd="0" presId="urn:microsoft.com/office/officeart/2005/8/layout/vList5"/>
    <dgm:cxn modelId="{E6E474D8-2282-4095-BC4E-C392CC220A7A}" type="presOf" srcId="{44353A84-C288-42D8-AC9D-5C3EA50D1239}" destId="{4E29D395-FE61-45D9-82B7-9B0DE0AE9527}" srcOrd="0" destOrd="0" presId="urn:microsoft.com/office/officeart/2005/8/layout/vList5"/>
    <dgm:cxn modelId="{ACA961DD-0E7A-4D3D-B0F1-9B6FEB902894}" srcId="{E59B2460-37C1-4101-9325-84F85C9E9877}" destId="{A86CD0F3-26FB-41BD-B0A1-A022CBC7EDD3}" srcOrd="1" destOrd="0" parTransId="{61C301C6-FA51-40F9-920D-9C5F46CDDAC2}" sibTransId="{42CA8417-3A4D-4241-B0F5-2B0417C8A793}"/>
    <dgm:cxn modelId="{91D8B6EB-603D-49B0-8C0C-D9FF464D8966}" srcId="{E59B2460-37C1-4101-9325-84F85C9E9877}" destId="{EEAED7E8-60A6-47CB-A34D-C95F2F899705}" srcOrd="3" destOrd="0" parTransId="{C182E232-6CC6-4262-8E34-8008431C6F98}" sibTransId="{D9BF8269-3A50-4DD2-AE3D-39DC15B48152}"/>
    <dgm:cxn modelId="{EA95D5F9-6250-4FF1-9990-1A4BBF949CBD}" srcId="{E59B2460-37C1-4101-9325-84F85C9E9877}" destId="{44353A84-C288-42D8-AC9D-5C3EA50D1239}" srcOrd="0" destOrd="0" parTransId="{B8F55846-A7F2-4E89-A3F8-96643C552D70}" sibTransId="{88C78CAD-358C-4021-9CE7-B71C303F1AD7}"/>
    <dgm:cxn modelId="{643F0D9E-9E8D-4A42-AC9D-475491FF1F43}" type="presParOf" srcId="{ECC3A922-F910-4636-BD1A-94159FA9FBBF}" destId="{9CBB4A9D-CE77-472E-86A5-2F60FF43971E}" srcOrd="0" destOrd="0" presId="urn:microsoft.com/office/officeart/2005/8/layout/vList5"/>
    <dgm:cxn modelId="{573E2A4F-9AAC-48C5-B505-D81E17B78242}" type="presParOf" srcId="{9CBB4A9D-CE77-472E-86A5-2F60FF43971E}" destId="{4E29D395-FE61-45D9-82B7-9B0DE0AE9527}" srcOrd="0" destOrd="0" presId="urn:microsoft.com/office/officeart/2005/8/layout/vList5"/>
    <dgm:cxn modelId="{DF5A381D-55A4-43F8-9535-39D8B557F304}" type="presParOf" srcId="{9CBB4A9D-CE77-472E-86A5-2F60FF43971E}" destId="{03476853-08C9-41D4-B428-D48A794B7573}" srcOrd="1" destOrd="0" presId="urn:microsoft.com/office/officeart/2005/8/layout/vList5"/>
    <dgm:cxn modelId="{EEDDDAAF-5FA6-4EF4-B66F-9D3F880127A7}" type="presParOf" srcId="{ECC3A922-F910-4636-BD1A-94159FA9FBBF}" destId="{954D8650-DF18-478A-A062-C17AC91A3C6A}" srcOrd="1" destOrd="0" presId="urn:microsoft.com/office/officeart/2005/8/layout/vList5"/>
    <dgm:cxn modelId="{BA48D7BF-A1CA-4793-9D40-041FDD40F706}" type="presParOf" srcId="{ECC3A922-F910-4636-BD1A-94159FA9FBBF}" destId="{5D1CF297-82F2-4843-A18B-589D690A53D2}" srcOrd="2" destOrd="0" presId="urn:microsoft.com/office/officeart/2005/8/layout/vList5"/>
    <dgm:cxn modelId="{ED725012-7D32-4676-97A9-875855132330}" type="presParOf" srcId="{5D1CF297-82F2-4843-A18B-589D690A53D2}" destId="{DF4CABB9-D20F-4011-919C-D7CBACCE742D}" srcOrd="0" destOrd="0" presId="urn:microsoft.com/office/officeart/2005/8/layout/vList5"/>
    <dgm:cxn modelId="{39239DF8-1C12-4ED3-9A97-C25127D768A1}" type="presParOf" srcId="{5D1CF297-82F2-4843-A18B-589D690A53D2}" destId="{BD088395-4E41-4BE9-9E2E-2D7A5D16075D}" srcOrd="1" destOrd="0" presId="urn:microsoft.com/office/officeart/2005/8/layout/vList5"/>
    <dgm:cxn modelId="{0B6E502A-2726-4E25-AA54-DC4EFD0B8A1D}" type="presParOf" srcId="{ECC3A922-F910-4636-BD1A-94159FA9FBBF}" destId="{1FA734F0-9929-4691-ABF7-0260A608BE9F}" srcOrd="3" destOrd="0" presId="urn:microsoft.com/office/officeart/2005/8/layout/vList5"/>
    <dgm:cxn modelId="{85F3ED33-6B6B-4889-B90D-8F44ACF0DDBC}" type="presParOf" srcId="{ECC3A922-F910-4636-BD1A-94159FA9FBBF}" destId="{CC48D9D8-993E-4211-BC65-E50813765856}" srcOrd="4" destOrd="0" presId="urn:microsoft.com/office/officeart/2005/8/layout/vList5"/>
    <dgm:cxn modelId="{1EDD710B-70B6-4ED2-985C-ABCCA4B65A57}" type="presParOf" srcId="{CC48D9D8-993E-4211-BC65-E50813765856}" destId="{3F239281-5ECD-4143-BA1F-88BF8CA3BF23}" srcOrd="0" destOrd="0" presId="urn:microsoft.com/office/officeart/2005/8/layout/vList5"/>
    <dgm:cxn modelId="{013B220E-E691-42E5-BD48-1E604EC5B038}" type="presParOf" srcId="{CC48D9D8-993E-4211-BC65-E50813765856}" destId="{AFF0CEF0-F0D6-406F-A46A-893414771618}" srcOrd="1" destOrd="0" presId="urn:microsoft.com/office/officeart/2005/8/layout/vList5"/>
    <dgm:cxn modelId="{BDD22BC0-4182-4DAB-9380-C84B6642447A}" type="presParOf" srcId="{ECC3A922-F910-4636-BD1A-94159FA9FBBF}" destId="{D93E1DF8-51C5-4667-9E0D-35C41E84FF18}" srcOrd="5" destOrd="0" presId="urn:microsoft.com/office/officeart/2005/8/layout/vList5"/>
    <dgm:cxn modelId="{2C5790AB-37F7-40A5-8BF7-B3D0A8FB1761}" type="presParOf" srcId="{ECC3A922-F910-4636-BD1A-94159FA9FBBF}" destId="{2481B3B6-E450-4A16-9EFF-8018CA9EF2BA}" srcOrd="6" destOrd="0" presId="urn:microsoft.com/office/officeart/2005/8/layout/vList5"/>
    <dgm:cxn modelId="{6FF69B22-6B19-41A2-B2D9-4579431FF556}" type="presParOf" srcId="{2481B3B6-E450-4A16-9EFF-8018CA9EF2BA}" destId="{1C5C8076-9885-4447-89A0-9B295129AAA8}" srcOrd="0" destOrd="0" presId="urn:microsoft.com/office/officeart/2005/8/layout/vList5"/>
    <dgm:cxn modelId="{11B03877-A1F9-4792-98D0-E2511B15DFD6}" type="presParOf" srcId="{2481B3B6-E450-4A16-9EFF-8018CA9EF2BA}" destId="{D0365B57-F1F1-499D-B3FA-3F611DDD661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629CB-F5FC-417A-8AC0-8DF379023D27}">
      <dsp:nvSpPr>
        <dsp:cNvPr id="0" name=""/>
        <dsp:cNvSpPr/>
      </dsp:nvSpPr>
      <dsp:spPr>
        <a:xfrm>
          <a:off x="0" y="1625"/>
          <a:ext cx="6665590" cy="13805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u="none" kern="1200"/>
            <a:t>UK Data Service </a:t>
          </a:r>
        </a:p>
        <a:p>
          <a:pPr marL="0" lvl="0" indent="0" algn="l" defTabSz="889000">
            <a:lnSpc>
              <a:spcPct val="90000"/>
            </a:lnSpc>
            <a:spcBef>
              <a:spcPct val="0"/>
            </a:spcBef>
            <a:spcAft>
              <a:spcPct val="35000"/>
            </a:spcAft>
            <a:buNone/>
          </a:pPr>
          <a:r>
            <a:rPr lang="en-CA" sz="2000" u="sng" kern="1200">
              <a:hlinkClick xmlns:r="http://schemas.openxmlformats.org/officeDocument/2006/relationships" r:id="rId1"/>
            </a:rPr>
            <a:t>https</a:t>
          </a:r>
          <a:r>
            <a:rPr lang="en-CA" sz="2000" u="sng" kern="1200" dirty="0">
              <a:hlinkClick xmlns:r="http://schemas.openxmlformats.org/officeDocument/2006/relationships" r:id="rId1"/>
            </a:rPr>
            <a:t>://beta.ukdataservice.ac.uk</a:t>
          </a:r>
          <a:r>
            <a:rPr lang="en-CA" sz="2000" u="sng" kern="1200">
              <a:hlinkClick xmlns:r="http://schemas.openxmlformats.org/officeDocument/2006/relationships" r:id="rId1"/>
            </a:rPr>
            <a:t>/datacatalogue</a:t>
          </a:r>
          <a:r>
            <a:rPr lang="en-CA" sz="2000" u="sng" kern="1200"/>
            <a:t> </a:t>
          </a:r>
          <a:r>
            <a:rPr lang="en-CA" sz="2000" kern="1200"/>
            <a:t> </a:t>
          </a:r>
          <a:br>
            <a:rPr lang="en-CA" sz="2000" kern="1200"/>
          </a:br>
          <a:r>
            <a:rPr lang="en-CA" sz="1600" kern="1200"/>
            <a:t>Offers a Data Type filter for Qualitative and Mixed Methods data</a:t>
          </a:r>
          <a:endParaRPr lang="en-US" sz="1600" kern="1200" dirty="0"/>
        </a:p>
      </dsp:txBody>
      <dsp:txXfrm>
        <a:off x="67393" y="69018"/>
        <a:ext cx="6530804" cy="1245769"/>
      </dsp:txXfrm>
    </dsp:sp>
    <dsp:sp modelId="{6A9091D6-677C-4121-9ED6-88332C714C32}">
      <dsp:nvSpPr>
        <dsp:cNvPr id="0" name=""/>
        <dsp:cNvSpPr/>
      </dsp:nvSpPr>
      <dsp:spPr>
        <a:xfrm>
          <a:off x="0" y="1394556"/>
          <a:ext cx="6665590" cy="1380555"/>
        </a:xfrm>
        <a:prstGeom prst="roundRect">
          <a:avLst/>
        </a:prstGeom>
        <a:solidFill>
          <a:schemeClr val="accent2">
            <a:hueOff val="-511596"/>
            <a:satOff val="-2542"/>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a:t>The Syracuse Qualitative Data Repository</a:t>
          </a:r>
          <a:endParaRPr lang="en-CA" sz="2000" u="sng" kern="1200">
            <a:hlinkClick xmlns:r="http://schemas.openxmlformats.org/officeDocument/2006/relationships" r:id="rId2"/>
          </a:endParaRPr>
        </a:p>
        <a:p>
          <a:pPr marL="0" lvl="0" indent="0" algn="l" defTabSz="889000">
            <a:lnSpc>
              <a:spcPct val="90000"/>
            </a:lnSpc>
            <a:spcBef>
              <a:spcPct val="0"/>
            </a:spcBef>
            <a:spcAft>
              <a:spcPct val="35000"/>
            </a:spcAft>
            <a:buNone/>
          </a:pPr>
          <a:r>
            <a:rPr lang="en-CA" sz="2000" u="sng" kern="1200">
              <a:hlinkClick xmlns:r="http://schemas.openxmlformats.org/officeDocument/2006/relationships" r:id="rId2"/>
            </a:rPr>
            <a:t>https</a:t>
          </a:r>
          <a:r>
            <a:rPr lang="en-CA" sz="2000" u="sng" kern="1200" dirty="0">
              <a:hlinkClick xmlns:r="http://schemas.openxmlformats.org/officeDocument/2006/relationships" r:id="rId2"/>
            </a:rPr>
            <a:t>://data.qdr.syr.edu</a:t>
          </a:r>
          <a:r>
            <a:rPr lang="en-CA" sz="2000" u="sng" kern="1200">
              <a:hlinkClick xmlns:r="http://schemas.openxmlformats.org/officeDocument/2006/relationships" r:id="rId2"/>
            </a:rPr>
            <a:t>/</a:t>
          </a:r>
          <a:r>
            <a:rPr lang="en-CA" sz="2000" kern="1200"/>
            <a:t> </a:t>
          </a:r>
          <a:endParaRPr lang="en-US" sz="2000" kern="1200" dirty="0"/>
        </a:p>
      </dsp:txBody>
      <dsp:txXfrm>
        <a:off x="67393" y="1461949"/>
        <a:ext cx="6530804" cy="1245769"/>
      </dsp:txXfrm>
    </dsp:sp>
    <dsp:sp modelId="{6D246272-7844-4B45-86BE-4506C3A57808}">
      <dsp:nvSpPr>
        <dsp:cNvPr id="0" name=""/>
        <dsp:cNvSpPr/>
      </dsp:nvSpPr>
      <dsp:spPr>
        <a:xfrm>
          <a:off x="0" y="2787486"/>
          <a:ext cx="6665590" cy="1380555"/>
        </a:xfrm>
        <a:prstGeom prst="roundRect">
          <a:avLst/>
        </a:prstGeom>
        <a:solidFill>
          <a:schemeClr val="accent2">
            <a:hueOff val="-1023192"/>
            <a:satOff val="-5084"/>
            <a:lumOff val="18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Kaggle - </a:t>
          </a:r>
          <a:r>
            <a:rPr lang="en-US" sz="2100" kern="1200">
              <a:hlinkClick xmlns:r="http://schemas.openxmlformats.org/officeDocument/2006/relationships" r:id="rId3"/>
            </a:rPr>
            <a:t>https://www.kaggle.com/</a:t>
          </a:r>
          <a:r>
            <a:rPr lang="en-US" sz="2100" kern="1200"/>
            <a:t> </a:t>
          </a:r>
        </a:p>
        <a:p>
          <a:pPr marL="0" lvl="0" indent="0" algn="l" defTabSz="933450">
            <a:lnSpc>
              <a:spcPct val="90000"/>
            </a:lnSpc>
            <a:spcBef>
              <a:spcPct val="0"/>
            </a:spcBef>
            <a:spcAft>
              <a:spcPct val="35000"/>
            </a:spcAft>
            <a:buNone/>
          </a:pPr>
          <a:r>
            <a:rPr lang="en-US" sz="1600" kern="1200"/>
            <a:t>Data science focus, but has some qualitative data as well</a:t>
          </a:r>
          <a:br>
            <a:rPr lang="en-US" sz="2100" kern="1200"/>
          </a:br>
          <a:r>
            <a:rPr lang="en-US" sz="1600" kern="1200"/>
            <a:t>E.g., Kentucky animal bites dataset </a:t>
          </a:r>
          <a:r>
            <a:rPr lang="en-US" sz="1600" kern="1200">
              <a:hlinkClick xmlns:r="http://schemas.openxmlformats.org/officeDocument/2006/relationships" r:id="rId4"/>
            </a:rPr>
            <a:t>https://www.kaggle.com/datasets/rtatman/animal-bites</a:t>
          </a:r>
          <a:r>
            <a:rPr lang="en-US" sz="1600" kern="1200"/>
            <a:t>  </a:t>
          </a:r>
          <a:endParaRPr lang="en-US" sz="1600" kern="1200" dirty="0"/>
        </a:p>
      </dsp:txBody>
      <dsp:txXfrm>
        <a:off x="67393" y="2854879"/>
        <a:ext cx="6530804" cy="1245769"/>
      </dsp:txXfrm>
    </dsp:sp>
    <dsp:sp modelId="{4C3926E6-A6AC-4527-AD18-32B65FC52C54}">
      <dsp:nvSpPr>
        <dsp:cNvPr id="0" name=""/>
        <dsp:cNvSpPr/>
      </dsp:nvSpPr>
      <dsp:spPr>
        <a:xfrm>
          <a:off x="0" y="4180417"/>
          <a:ext cx="6665590" cy="1380555"/>
        </a:xfrm>
        <a:prstGeom prst="roundRect">
          <a:avLst/>
        </a:prstGeom>
        <a:solidFill>
          <a:schemeClr val="accent2">
            <a:hueOff val="-1534788"/>
            <a:satOff val="-7626"/>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Sage Research Methods</a:t>
          </a:r>
        </a:p>
        <a:p>
          <a:pPr marL="0" lvl="0" indent="0" algn="l" defTabSz="933450">
            <a:lnSpc>
              <a:spcPct val="90000"/>
            </a:lnSpc>
            <a:spcBef>
              <a:spcPct val="0"/>
            </a:spcBef>
            <a:spcAft>
              <a:spcPct val="35000"/>
            </a:spcAft>
            <a:buNone/>
          </a:pPr>
          <a:r>
            <a:rPr lang="en-US" sz="2100" kern="1200">
              <a:hlinkClick xmlns:r="http://schemas.openxmlformats.org/officeDocument/2006/relationships" r:id="rId5"/>
            </a:rPr>
            <a:t>https://methods.sagepub.com/datasets</a:t>
          </a:r>
          <a:r>
            <a:rPr lang="en-US" sz="2100" kern="1200"/>
            <a:t> </a:t>
          </a:r>
        </a:p>
        <a:p>
          <a:pPr marL="0" lvl="0" indent="0" algn="l" defTabSz="933450">
            <a:lnSpc>
              <a:spcPct val="90000"/>
            </a:lnSpc>
            <a:spcBef>
              <a:spcPct val="0"/>
            </a:spcBef>
            <a:spcAft>
              <a:spcPct val="35000"/>
            </a:spcAft>
            <a:buNone/>
          </a:pPr>
          <a:r>
            <a:rPr lang="en-US" sz="1600" kern="1200"/>
            <a:t>Interview transcripts, drawings, images, letters, log files, diary entries, case notes, audio, reflexive notes visual art pieces</a:t>
          </a:r>
          <a:endParaRPr lang="en-US" sz="1600" kern="1200" dirty="0"/>
        </a:p>
      </dsp:txBody>
      <dsp:txXfrm>
        <a:off x="67393" y="4247810"/>
        <a:ext cx="6530804" cy="1245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B4FDC-17A2-4261-B01C-76023AF54D8E}">
      <dsp:nvSpPr>
        <dsp:cNvPr id="0" name=""/>
        <dsp:cNvSpPr/>
      </dsp:nvSpPr>
      <dsp:spPr>
        <a:xfrm>
          <a:off x="0" y="0"/>
          <a:ext cx="6132236" cy="503496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168" tIns="455168" rIns="455168" bIns="455168" numCol="1" spcCol="1270" anchor="ctr" anchorCtr="0">
          <a:noAutofit/>
        </a:bodyPr>
        <a:lstStyle/>
        <a:p>
          <a:pPr marL="0" lvl="0" indent="0" algn="ctr" defTabSz="2844800">
            <a:lnSpc>
              <a:spcPct val="90000"/>
            </a:lnSpc>
            <a:spcBef>
              <a:spcPct val="0"/>
            </a:spcBef>
            <a:spcAft>
              <a:spcPct val="35000"/>
            </a:spcAft>
            <a:buNone/>
          </a:pPr>
          <a:r>
            <a:rPr lang="en-US" sz="6400" kern="1200"/>
            <a:t>Two approaches</a:t>
          </a:r>
        </a:p>
      </dsp:txBody>
      <dsp:txXfrm>
        <a:off x="0" y="0"/>
        <a:ext cx="6132236" cy="2718881"/>
      </dsp:txXfrm>
    </dsp:sp>
    <dsp:sp modelId="{6915A908-A9A7-4027-B47D-7824C1BFCFFD}">
      <dsp:nvSpPr>
        <dsp:cNvPr id="0" name=""/>
        <dsp:cNvSpPr/>
      </dsp:nvSpPr>
      <dsp:spPr>
        <a:xfrm>
          <a:off x="0" y="2618182"/>
          <a:ext cx="3066118" cy="231608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Techniques designed for qualitative data</a:t>
          </a:r>
        </a:p>
      </dsp:txBody>
      <dsp:txXfrm>
        <a:off x="0" y="2618182"/>
        <a:ext cx="3066118" cy="2316084"/>
      </dsp:txXfrm>
    </dsp:sp>
    <dsp:sp modelId="{221836DE-B2BC-4A0A-BFB4-8F4471D20CB6}">
      <dsp:nvSpPr>
        <dsp:cNvPr id="0" name=""/>
        <dsp:cNvSpPr/>
      </dsp:nvSpPr>
      <dsp:spPr>
        <a:xfrm>
          <a:off x="3066118" y="2618182"/>
          <a:ext cx="3066118" cy="231608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Count things (codes, groups, categories) and use quantitative visualization techniques.</a:t>
          </a:r>
        </a:p>
      </dsp:txBody>
      <dsp:txXfrm>
        <a:off x="3066118" y="2618182"/>
        <a:ext cx="3066118" cy="23160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DF0C5-ED9B-48F1-B825-D35D71E1DAAE}">
      <dsp:nvSpPr>
        <dsp:cNvPr id="0" name=""/>
        <dsp:cNvSpPr/>
      </dsp:nvSpPr>
      <dsp:spPr>
        <a:xfrm>
          <a:off x="0" y="333"/>
          <a:ext cx="6283798" cy="14301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Visual representation of data</a:t>
          </a:r>
        </a:p>
      </dsp:txBody>
      <dsp:txXfrm>
        <a:off x="69814" y="70147"/>
        <a:ext cx="6144170" cy="1290510"/>
      </dsp:txXfrm>
    </dsp:sp>
    <dsp:sp modelId="{74DBDCDF-9794-487F-905E-97A1D041E010}">
      <dsp:nvSpPr>
        <dsp:cNvPr id="0" name=""/>
        <dsp:cNvSpPr/>
      </dsp:nvSpPr>
      <dsp:spPr>
        <a:xfrm>
          <a:off x="0" y="1442508"/>
          <a:ext cx="6283798" cy="1430138"/>
        </a:xfrm>
        <a:prstGeom prst="roundRect">
          <a:avLst/>
        </a:prstGeom>
        <a:solidFill>
          <a:schemeClr val="accent2">
            <a:hueOff val="-511596"/>
            <a:satOff val="-2542"/>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“Transformation of the symbolic into the geometric“ [McCormick et al, 1987]</a:t>
          </a:r>
        </a:p>
      </dsp:txBody>
      <dsp:txXfrm>
        <a:off x="69814" y="1512322"/>
        <a:ext cx="6144170" cy="1290510"/>
      </dsp:txXfrm>
    </dsp:sp>
    <dsp:sp modelId="{D577A844-1EF2-4D09-83B5-919631B4576E}">
      <dsp:nvSpPr>
        <dsp:cNvPr id="0" name=""/>
        <dsp:cNvSpPr/>
      </dsp:nvSpPr>
      <dsp:spPr>
        <a:xfrm>
          <a:off x="0" y="2884684"/>
          <a:ext cx="6283798" cy="1430138"/>
        </a:xfrm>
        <a:prstGeom prst="roundRect">
          <a:avLst/>
        </a:prstGeom>
        <a:solidFill>
          <a:schemeClr val="accent2">
            <a:hueOff val="-1023192"/>
            <a:satOff val="-5084"/>
            <a:lumOff val="18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 artificial memory that best supports our natural means of perception” [Bertin, 1967]</a:t>
          </a:r>
        </a:p>
      </dsp:txBody>
      <dsp:txXfrm>
        <a:off x="69814" y="2954498"/>
        <a:ext cx="6144170" cy="1290510"/>
      </dsp:txXfrm>
    </dsp:sp>
    <dsp:sp modelId="{4076E1AE-DBBD-419B-BD39-03373C17F7D6}">
      <dsp:nvSpPr>
        <dsp:cNvPr id="0" name=""/>
        <dsp:cNvSpPr/>
      </dsp:nvSpPr>
      <dsp:spPr>
        <a:xfrm>
          <a:off x="0" y="4326860"/>
          <a:ext cx="6283798" cy="1430138"/>
        </a:xfrm>
        <a:prstGeom prst="roundRect">
          <a:avLst/>
        </a:prstGeom>
        <a:solidFill>
          <a:schemeClr val="accent2">
            <a:hueOff val="-1534788"/>
            <a:satOff val="-7626"/>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“Use of computer-generated, interactive, visual representations of data to amplify cognition” [Card, Mackinlay, &amp; Shneidermann, 1999]</a:t>
          </a:r>
        </a:p>
      </dsp:txBody>
      <dsp:txXfrm>
        <a:off x="69814" y="4396674"/>
        <a:ext cx="6144170" cy="12905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61754-5E9E-4DAB-B70D-64C3747634B1}">
      <dsp:nvSpPr>
        <dsp:cNvPr id="0" name=""/>
        <dsp:cNvSpPr/>
      </dsp:nvSpPr>
      <dsp:spPr>
        <a:xfrm>
          <a:off x="-244973" y="7981"/>
          <a:ext cx="6132236" cy="14340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CE529-66A6-4621-A780-DAE0FCC3270D}">
      <dsp:nvSpPr>
        <dsp:cNvPr id="0" name=""/>
        <dsp:cNvSpPr/>
      </dsp:nvSpPr>
      <dsp:spPr>
        <a:xfrm>
          <a:off x="121050" y="330631"/>
          <a:ext cx="788700" cy="7887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33480F-5131-41C1-A25C-CF626C220B16}">
      <dsp:nvSpPr>
        <dsp:cNvPr id="0" name=""/>
        <dsp:cNvSpPr/>
      </dsp:nvSpPr>
      <dsp:spPr>
        <a:xfrm>
          <a:off x="1343536" y="7981"/>
          <a:ext cx="2759506" cy="143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765" tIns="151765" rIns="151765" bIns="151765" numCol="1" spcCol="1270" anchor="ctr" anchorCtr="0">
          <a:noAutofit/>
        </a:bodyPr>
        <a:lstStyle/>
        <a:p>
          <a:pPr marL="0" lvl="0" indent="0" algn="l" defTabSz="1111250">
            <a:lnSpc>
              <a:spcPct val="90000"/>
            </a:lnSpc>
            <a:spcBef>
              <a:spcPct val="0"/>
            </a:spcBef>
            <a:spcAft>
              <a:spcPct val="35000"/>
            </a:spcAft>
            <a:buNone/>
          </a:pPr>
          <a:r>
            <a:rPr lang="en-US" sz="2500" kern="1200"/>
            <a:t>Encoding</a:t>
          </a:r>
        </a:p>
      </dsp:txBody>
      <dsp:txXfrm>
        <a:off x="1343536" y="7981"/>
        <a:ext cx="2759506" cy="1434001"/>
      </dsp:txXfrm>
    </dsp:sp>
    <dsp:sp modelId="{F5C2C64E-B1DD-476E-B46D-1070A1FB3D7C}">
      <dsp:nvSpPr>
        <dsp:cNvPr id="0" name=""/>
        <dsp:cNvSpPr/>
      </dsp:nvSpPr>
      <dsp:spPr>
        <a:xfrm>
          <a:off x="3040838" y="21532"/>
          <a:ext cx="2970636" cy="143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765" tIns="151765" rIns="151765" bIns="151765" numCol="1" spcCol="1270" anchor="ctr" anchorCtr="0">
          <a:noAutofit/>
        </a:bodyPr>
        <a:lstStyle/>
        <a:p>
          <a:pPr marL="0" lvl="0" indent="0" algn="l" defTabSz="488950">
            <a:lnSpc>
              <a:spcPct val="90000"/>
            </a:lnSpc>
            <a:spcBef>
              <a:spcPct val="0"/>
            </a:spcBef>
            <a:spcAft>
              <a:spcPct val="35000"/>
            </a:spcAft>
            <a:buNone/>
          </a:pPr>
          <a:r>
            <a:rPr lang="en-US" sz="1100" kern="1200"/>
            <a:t>Marks: Colour, Lightness, Size, Position, Orientation, Shape, Motion, Texture</a:t>
          </a:r>
        </a:p>
        <a:p>
          <a:pPr marL="0" lvl="0" indent="0" algn="l" defTabSz="488950">
            <a:lnSpc>
              <a:spcPct val="90000"/>
            </a:lnSpc>
            <a:spcBef>
              <a:spcPct val="0"/>
            </a:spcBef>
            <a:spcAft>
              <a:spcPct val="35000"/>
            </a:spcAft>
            <a:buNone/>
          </a:pPr>
          <a:r>
            <a:rPr lang="en-US" sz="1100" kern="1200"/>
            <a:t>Relationships between marks: Connections &amp; Containment</a:t>
          </a:r>
        </a:p>
      </dsp:txBody>
      <dsp:txXfrm>
        <a:off x="3040838" y="21532"/>
        <a:ext cx="2970636" cy="1434001"/>
      </dsp:txXfrm>
    </dsp:sp>
    <dsp:sp modelId="{385A38A8-B72A-4D8B-B984-C37D1A8B8826}">
      <dsp:nvSpPr>
        <dsp:cNvPr id="0" name=""/>
        <dsp:cNvSpPr/>
      </dsp:nvSpPr>
      <dsp:spPr>
        <a:xfrm>
          <a:off x="-312734" y="1800482"/>
          <a:ext cx="6132236" cy="14340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A9AADB-DF73-4424-899E-D323BCF1DC25}">
      <dsp:nvSpPr>
        <dsp:cNvPr id="0" name=""/>
        <dsp:cNvSpPr/>
      </dsp:nvSpPr>
      <dsp:spPr>
        <a:xfrm>
          <a:off x="121050" y="2123132"/>
          <a:ext cx="788700" cy="7887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1C8627-CE91-4316-A2E2-A8F72BF7DA23}">
      <dsp:nvSpPr>
        <dsp:cNvPr id="0" name=""/>
        <dsp:cNvSpPr/>
      </dsp:nvSpPr>
      <dsp:spPr>
        <a:xfrm>
          <a:off x="1343536" y="1800482"/>
          <a:ext cx="4472726" cy="143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765" tIns="151765" rIns="151765" bIns="151765" numCol="1" spcCol="1270" anchor="ctr" anchorCtr="0">
          <a:noAutofit/>
        </a:bodyPr>
        <a:lstStyle/>
        <a:p>
          <a:pPr marL="0" lvl="0" indent="0" algn="l" defTabSz="1111250">
            <a:lnSpc>
              <a:spcPct val="90000"/>
            </a:lnSpc>
            <a:spcBef>
              <a:spcPct val="0"/>
            </a:spcBef>
            <a:spcAft>
              <a:spcPct val="35000"/>
            </a:spcAft>
            <a:buNone/>
          </a:pPr>
          <a:r>
            <a:rPr lang="en-US" sz="2500" kern="1200"/>
            <a:t>Purpose, Audience, Medium, Goal/Story, Data Properties</a:t>
          </a:r>
        </a:p>
      </dsp:txBody>
      <dsp:txXfrm>
        <a:off x="1343536" y="1800482"/>
        <a:ext cx="4472726" cy="1434001"/>
      </dsp:txXfrm>
    </dsp:sp>
    <dsp:sp modelId="{AA95C6BB-A48F-4100-B5F3-B405724C0E49}">
      <dsp:nvSpPr>
        <dsp:cNvPr id="0" name=""/>
        <dsp:cNvSpPr/>
      </dsp:nvSpPr>
      <dsp:spPr>
        <a:xfrm>
          <a:off x="-312734" y="3592983"/>
          <a:ext cx="6132236" cy="14340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69D532-2B71-44CF-90A4-ABFB7F391F6A}">
      <dsp:nvSpPr>
        <dsp:cNvPr id="0" name=""/>
        <dsp:cNvSpPr/>
      </dsp:nvSpPr>
      <dsp:spPr>
        <a:xfrm>
          <a:off x="121050" y="3915634"/>
          <a:ext cx="788700" cy="7887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71553D-BB72-4FE9-89F2-63A478F5BB65}">
      <dsp:nvSpPr>
        <dsp:cNvPr id="0" name=""/>
        <dsp:cNvSpPr/>
      </dsp:nvSpPr>
      <dsp:spPr>
        <a:xfrm>
          <a:off x="1343536" y="3592983"/>
          <a:ext cx="4472726" cy="143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765" tIns="151765" rIns="151765" bIns="151765" numCol="1" spcCol="1270" anchor="ctr" anchorCtr="0">
          <a:noAutofit/>
        </a:bodyPr>
        <a:lstStyle/>
        <a:p>
          <a:pPr marL="0" lvl="0" indent="0" algn="l" defTabSz="1111250">
            <a:lnSpc>
              <a:spcPct val="90000"/>
            </a:lnSpc>
            <a:spcBef>
              <a:spcPct val="0"/>
            </a:spcBef>
            <a:spcAft>
              <a:spcPct val="35000"/>
            </a:spcAft>
            <a:buNone/>
          </a:pPr>
          <a:r>
            <a:rPr lang="en-US" sz="2500" kern="1200"/>
            <a:t>Visual Cortex vs Cerebral Cortex</a:t>
          </a:r>
        </a:p>
      </dsp:txBody>
      <dsp:txXfrm>
        <a:off x="1343536" y="3592983"/>
        <a:ext cx="4472726" cy="1434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76853-08C9-41D4-B428-D48A794B7573}">
      <dsp:nvSpPr>
        <dsp:cNvPr id="0" name=""/>
        <dsp:cNvSpPr/>
      </dsp:nvSpPr>
      <dsp:spPr>
        <a:xfrm rot="5400000">
          <a:off x="6838783" y="-2887400"/>
          <a:ext cx="843349" cy="683337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FontTx/>
            <a:buNone/>
          </a:pPr>
          <a:r>
            <a:rPr lang="en-CA" sz="2400" i="1" kern="1200" dirty="0">
              <a:hlinkClick xmlns:r="http://schemas.openxmlformats.org/officeDocument/2006/relationships" r:id="rId1"/>
            </a:rPr>
            <a:t>Gephi</a:t>
          </a:r>
          <a:r>
            <a:rPr lang="en-CA" sz="2400" i="1" kern="1200" dirty="0"/>
            <a:t>, </a:t>
          </a:r>
          <a:r>
            <a:rPr lang="en-CA" sz="2400" i="1" kern="1200" dirty="0">
              <a:hlinkClick xmlns:r="http://schemas.openxmlformats.org/officeDocument/2006/relationships" r:id="rId2"/>
            </a:rPr>
            <a:t>Cytoscape</a:t>
          </a:r>
          <a:r>
            <a:rPr lang="en-CA" sz="2400" i="1" kern="1200" dirty="0"/>
            <a:t>, </a:t>
          </a:r>
          <a:r>
            <a:rPr lang="en-CA" sz="2400" i="1" kern="1200" dirty="0">
              <a:hlinkClick xmlns:r="http://schemas.openxmlformats.org/officeDocument/2006/relationships" r:id="rId3"/>
            </a:rPr>
            <a:t>Circos</a:t>
          </a:r>
          <a:r>
            <a:rPr lang="en-CA" sz="2400" i="1" kern="1200" dirty="0"/>
            <a:t>, </a:t>
          </a:r>
          <a:r>
            <a:rPr lang="en-CA" sz="2400" i="1" kern="1200" dirty="0">
              <a:hlinkClick xmlns:r="http://schemas.openxmlformats.org/officeDocument/2006/relationships" r:id="rId4"/>
            </a:rPr>
            <a:t>NanoHistory</a:t>
          </a:r>
          <a:r>
            <a:rPr lang="en-CA" sz="2400" i="1" kern="1200" dirty="0"/>
            <a:t>, </a:t>
          </a:r>
          <a:r>
            <a:rPr lang="en-CA" sz="2400" i="1" kern="1200" dirty="0">
              <a:hlinkClick xmlns:r="http://schemas.openxmlformats.org/officeDocument/2006/relationships" r:id="rId5"/>
            </a:rPr>
            <a:t>Onodo</a:t>
          </a:r>
          <a:endParaRPr lang="en-US" sz="2400" kern="1200" dirty="0"/>
        </a:p>
      </dsp:txBody>
      <dsp:txXfrm rot="-5400000">
        <a:off x="3843772" y="148780"/>
        <a:ext cx="6792203" cy="761011"/>
      </dsp:txXfrm>
    </dsp:sp>
    <dsp:sp modelId="{4E29D395-FE61-45D9-82B7-9B0DE0AE9527}">
      <dsp:nvSpPr>
        <dsp:cNvPr id="0" name=""/>
        <dsp:cNvSpPr/>
      </dsp:nvSpPr>
      <dsp:spPr>
        <a:xfrm>
          <a:off x="0" y="2191"/>
          <a:ext cx="3843771" cy="105418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CA" sz="3000" kern="1200" dirty="0"/>
            <a:t>Applications / Webapps</a:t>
          </a:r>
          <a:endParaRPr lang="en-US" sz="3000" kern="1200" dirty="0"/>
        </a:p>
      </dsp:txBody>
      <dsp:txXfrm>
        <a:off x="51461" y="53652"/>
        <a:ext cx="3740849" cy="951264"/>
      </dsp:txXfrm>
    </dsp:sp>
    <dsp:sp modelId="{BD088395-4E41-4BE9-9E2E-2D7A5D16075D}">
      <dsp:nvSpPr>
        <dsp:cNvPr id="0" name=""/>
        <dsp:cNvSpPr/>
      </dsp:nvSpPr>
      <dsp:spPr>
        <a:xfrm rot="5400000">
          <a:off x="6838783" y="-1780504"/>
          <a:ext cx="843349" cy="6833372"/>
        </a:xfrm>
        <a:prstGeom prst="round2SameRect">
          <a:avLst/>
        </a:prstGeom>
        <a:solidFill>
          <a:schemeClr val="accent2">
            <a:tint val="40000"/>
            <a:alpha val="90000"/>
            <a:hueOff val="-554749"/>
            <a:satOff val="71"/>
            <a:lumOff val="97"/>
            <a:alphaOff val="0"/>
          </a:schemeClr>
        </a:solidFill>
        <a:ln w="12700" cap="flat" cmpd="sng" algn="ctr">
          <a:solidFill>
            <a:schemeClr val="accent2">
              <a:tint val="40000"/>
              <a:alpha val="90000"/>
              <a:hueOff val="-554749"/>
              <a:satOff val="71"/>
              <a:lumOff val="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None/>
          </a:pPr>
          <a:r>
            <a:rPr lang="en-CA" sz="2400" i="1" kern="1200" dirty="0" err="1"/>
            <a:t>Powerpoint</a:t>
          </a:r>
          <a:r>
            <a:rPr lang="en-CA" sz="2400" i="1" kern="1200" dirty="0"/>
            <a:t>, </a:t>
          </a:r>
          <a:r>
            <a:rPr lang="en-CA" sz="2400" i="1" kern="1200" dirty="0">
              <a:hlinkClick xmlns:r="http://schemas.openxmlformats.org/officeDocument/2006/relationships" r:id="rId6"/>
            </a:rPr>
            <a:t>MS Visio</a:t>
          </a:r>
          <a:r>
            <a:rPr lang="en-CA" sz="2400" i="1" kern="1200" dirty="0"/>
            <a:t>, </a:t>
          </a:r>
          <a:r>
            <a:rPr lang="en-CA" sz="2400" i="1" kern="1200" dirty="0">
              <a:hlinkClick xmlns:r="http://schemas.openxmlformats.org/officeDocument/2006/relationships" r:id="rId7"/>
            </a:rPr>
            <a:t>Miro</a:t>
          </a:r>
          <a:r>
            <a:rPr lang="en-CA" sz="2400" i="1" kern="1200" dirty="0"/>
            <a:t>, Adobe Illustrator</a:t>
          </a:r>
          <a:endParaRPr lang="en-US" sz="2400" kern="1200" dirty="0"/>
        </a:p>
      </dsp:txBody>
      <dsp:txXfrm rot="-5400000">
        <a:off x="3843772" y="1255676"/>
        <a:ext cx="6792203" cy="761011"/>
      </dsp:txXfrm>
    </dsp:sp>
    <dsp:sp modelId="{DF4CABB9-D20F-4011-919C-D7CBACCE742D}">
      <dsp:nvSpPr>
        <dsp:cNvPr id="0" name=""/>
        <dsp:cNvSpPr/>
      </dsp:nvSpPr>
      <dsp:spPr>
        <a:xfrm>
          <a:off x="0" y="1109087"/>
          <a:ext cx="3843771" cy="1054186"/>
        </a:xfrm>
        <a:prstGeom prst="roundRect">
          <a:avLst/>
        </a:prstGeom>
        <a:solidFill>
          <a:schemeClr val="accent2">
            <a:hueOff val="-511596"/>
            <a:satOff val="-2542"/>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CA" sz="3000" kern="1200" dirty="0"/>
            <a:t>Drawing Tools</a:t>
          </a:r>
          <a:endParaRPr lang="en-US" sz="3000" kern="1200" dirty="0"/>
        </a:p>
      </dsp:txBody>
      <dsp:txXfrm>
        <a:off x="51461" y="1160548"/>
        <a:ext cx="3740849" cy="951264"/>
      </dsp:txXfrm>
    </dsp:sp>
    <dsp:sp modelId="{AFF0CEF0-F0D6-406F-A46A-893414771618}">
      <dsp:nvSpPr>
        <dsp:cNvPr id="0" name=""/>
        <dsp:cNvSpPr/>
      </dsp:nvSpPr>
      <dsp:spPr>
        <a:xfrm rot="5400000">
          <a:off x="6838783" y="-673608"/>
          <a:ext cx="843349" cy="6833372"/>
        </a:xfrm>
        <a:prstGeom prst="round2SameRect">
          <a:avLst/>
        </a:prstGeom>
        <a:solidFill>
          <a:schemeClr val="accent2">
            <a:tint val="40000"/>
            <a:alpha val="90000"/>
            <a:hueOff val="-1109497"/>
            <a:satOff val="141"/>
            <a:lumOff val="193"/>
            <a:alphaOff val="0"/>
          </a:schemeClr>
        </a:solidFill>
        <a:ln w="12700" cap="flat" cmpd="sng" algn="ctr">
          <a:solidFill>
            <a:schemeClr val="accent2">
              <a:tint val="40000"/>
              <a:alpha val="90000"/>
              <a:hueOff val="-1109497"/>
              <a:satOff val="141"/>
              <a:lumOff val="1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None/>
          </a:pPr>
          <a:r>
            <a:rPr lang="en-CA" sz="2400" i="1" kern="1200" dirty="0">
              <a:hlinkClick xmlns:r="http://schemas.openxmlformats.org/officeDocument/2006/relationships" r:id="rId8"/>
            </a:rPr>
            <a:t>D3</a:t>
          </a:r>
          <a:r>
            <a:rPr lang="en-CA" sz="2400" i="1" kern="1200" dirty="0"/>
            <a:t>, </a:t>
          </a:r>
          <a:r>
            <a:rPr lang="en-CA" sz="2400" i="1" kern="1200" dirty="0">
              <a:hlinkClick xmlns:r="http://schemas.openxmlformats.org/officeDocument/2006/relationships" r:id="rId9"/>
            </a:rPr>
            <a:t>ggraph</a:t>
          </a:r>
          <a:r>
            <a:rPr lang="en-CA" sz="2400" i="1" kern="1200" dirty="0"/>
            <a:t>, </a:t>
          </a:r>
          <a:r>
            <a:rPr lang="en-CA" sz="2400" i="1" kern="1200" dirty="0">
              <a:hlinkClick xmlns:r="http://schemas.openxmlformats.org/officeDocument/2006/relationships" r:id="rId10"/>
            </a:rPr>
            <a:t>p5.js</a:t>
          </a:r>
          <a:r>
            <a:rPr lang="en-CA" sz="2400" i="1" kern="1200" dirty="0"/>
            <a:t>, </a:t>
          </a:r>
          <a:r>
            <a:rPr lang="en-CA" sz="2400" i="1" kern="1200" dirty="0">
              <a:hlinkClick xmlns:r="http://schemas.openxmlformats.org/officeDocument/2006/relationships" r:id="rId11"/>
            </a:rPr>
            <a:t>Cytoscape.js</a:t>
          </a:r>
          <a:r>
            <a:rPr lang="en-CA" sz="2400" i="1" kern="1200" dirty="0"/>
            <a:t>, </a:t>
          </a:r>
          <a:r>
            <a:rPr lang="en-CA" sz="2400" i="1" kern="1200" dirty="0">
              <a:hlinkClick xmlns:r="http://schemas.openxmlformats.org/officeDocument/2006/relationships" r:id="rId12"/>
            </a:rPr>
            <a:t>sigma.js</a:t>
          </a:r>
          <a:r>
            <a:rPr lang="en-CA" sz="2400" i="1" kern="1200" dirty="0"/>
            <a:t>, </a:t>
          </a:r>
          <a:r>
            <a:rPr lang="en-CA" sz="2400" i="1" kern="1200" dirty="0">
              <a:hlinkClick xmlns:r="http://schemas.openxmlformats.org/officeDocument/2006/relationships" r:id="rId13"/>
            </a:rPr>
            <a:t>tldraw</a:t>
          </a:r>
          <a:r>
            <a:rPr lang="en-CA" sz="2400" i="1" kern="1200" dirty="0"/>
            <a:t>, </a:t>
          </a:r>
          <a:r>
            <a:rPr lang="en-CA" sz="2400" i="1" kern="1200" dirty="0">
              <a:hlinkClick xmlns:r="http://schemas.openxmlformats.org/officeDocument/2006/relationships" r:id="rId14"/>
            </a:rPr>
            <a:t>Raphael</a:t>
          </a:r>
          <a:r>
            <a:rPr lang="en-CA" sz="2400" i="1" kern="1200" dirty="0"/>
            <a:t>, </a:t>
          </a:r>
          <a:r>
            <a:rPr lang="en-CA" sz="2400" i="1" kern="1200" dirty="0">
              <a:hlinkClick xmlns:r="http://schemas.openxmlformats.org/officeDocument/2006/relationships" r:id="rId15"/>
            </a:rPr>
            <a:t>grano</a:t>
          </a:r>
          <a:r>
            <a:rPr lang="en-CA" sz="2400" i="1" kern="1200" dirty="0"/>
            <a:t> </a:t>
          </a:r>
          <a:endParaRPr lang="en-US" sz="2400" kern="1200" dirty="0"/>
        </a:p>
      </dsp:txBody>
      <dsp:txXfrm rot="-5400000">
        <a:off x="3843772" y="2362572"/>
        <a:ext cx="6792203" cy="761011"/>
      </dsp:txXfrm>
    </dsp:sp>
    <dsp:sp modelId="{3F239281-5ECD-4143-BA1F-88BF8CA3BF23}">
      <dsp:nvSpPr>
        <dsp:cNvPr id="0" name=""/>
        <dsp:cNvSpPr/>
      </dsp:nvSpPr>
      <dsp:spPr>
        <a:xfrm>
          <a:off x="0" y="2215984"/>
          <a:ext cx="3843771" cy="1054186"/>
        </a:xfrm>
        <a:prstGeom prst="roundRect">
          <a:avLst/>
        </a:prstGeom>
        <a:solidFill>
          <a:schemeClr val="accent2">
            <a:hueOff val="-1023192"/>
            <a:satOff val="-5084"/>
            <a:lumOff val="18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CA" sz="3000" kern="1200" dirty="0"/>
            <a:t>Code Libraries</a:t>
          </a:r>
          <a:endParaRPr lang="en-US" sz="3000" kern="1200" dirty="0"/>
        </a:p>
      </dsp:txBody>
      <dsp:txXfrm>
        <a:off x="51461" y="2267445"/>
        <a:ext cx="3740849" cy="951264"/>
      </dsp:txXfrm>
    </dsp:sp>
    <dsp:sp modelId="{D0365B57-F1F1-499D-B3FA-3F611DDD661A}">
      <dsp:nvSpPr>
        <dsp:cNvPr id="0" name=""/>
        <dsp:cNvSpPr/>
      </dsp:nvSpPr>
      <dsp:spPr>
        <a:xfrm rot="5400000">
          <a:off x="6838783" y="433287"/>
          <a:ext cx="843349" cy="6833372"/>
        </a:xfrm>
        <a:prstGeom prst="round2SameRect">
          <a:avLst/>
        </a:prstGeom>
        <a:solidFill>
          <a:schemeClr val="accent2">
            <a:tint val="40000"/>
            <a:alpha val="90000"/>
            <a:hueOff val="-1664246"/>
            <a:satOff val="212"/>
            <a:lumOff val="290"/>
            <a:alphaOff val="0"/>
          </a:schemeClr>
        </a:solidFill>
        <a:ln w="12700" cap="flat" cmpd="sng" algn="ctr">
          <a:solidFill>
            <a:schemeClr val="accent2">
              <a:tint val="40000"/>
              <a:alpha val="90000"/>
              <a:hueOff val="-1664246"/>
              <a:satOff val="212"/>
              <a:lumOff val="2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None/>
          </a:pPr>
          <a:r>
            <a:rPr lang="en-CA" sz="2400" i="1" kern="1200" dirty="0">
              <a:hlinkClick xmlns:r="http://schemas.openxmlformats.org/officeDocument/2006/relationships" r:id="rId16"/>
            </a:rPr>
            <a:t>Tableau</a:t>
          </a:r>
          <a:r>
            <a:rPr lang="en-CA" sz="2400" i="1" kern="1200" dirty="0"/>
            <a:t>, </a:t>
          </a:r>
          <a:r>
            <a:rPr lang="en-CA" sz="2400" i="1" kern="1200" dirty="0">
              <a:hlinkClick xmlns:r="http://schemas.openxmlformats.org/officeDocument/2006/relationships" r:id="rId17"/>
            </a:rPr>
            <a:t>PowerBI</a:t>
          </a:r>
          <a:r>
            <a:rPr lang="en-CA" sz="2400" i="1" kern="1200" dirty="0"/>
            <a:t>, </a:t>
          </a:r>
          <a:r>
            <a:rPr lang="en-CA" sz="2400" i="1" kern="1200" dirty="0">
              <a:hlinkClick xmlns:r="http://schemas.openxmlformats.org/officeDocument/2006/relationships" r:id="rId18"/>
            </a:rPr>
            <a:t>Flourish</a:t>
          </a:r>
          <a:r>
            <a:rPr lang="en-CA" sz="2400" i="1" kern="1200" dirty="0"/>
            <a:t>, </a:t>
          </a:r>
          <a:r>
            <a:rPr lang="en-CA" sz="2400" i="1" kern="1200" dirty="0">
              <a:hlinkClick xmlns:r="http://schemas.openxmlformats.org/officeDocument/2006/relationships" r:id="rId19"/>
            </a:rPr>
            <a:t>Datawrapper</a:t>
          </a:r>
          <a:endParaRPr lang="en-US" sz="2400" kern="1200" dirty="0"/>
        </a:p>
      </dsp:txBody>
      <dsp:txXfrm rot="-5400000">
        <a:off x="3843772" y="3469468"/>
        <a:ext cx="6792203" cy="761011"/>
      </dsp:txXfrm>
    </dsp:sp>
    <dsp:sp modelId="{1C5C8076-9885-4447-89A0-9B295129AAA8}">
      <dsp:nvSpPr>
        <dsp:cNvPr id="0" name=""/>
        <dsp:cNvSpPr/>
      </dsp:nvSpPr>
      <dsp:spPr>
        <a:xfrm>
          <a:off x="0" y="3322880"/>
          <a:ext cx="3843771" cy="1054186"/>
        </a:xfrm>
        <a:prstGeom prst="roundRect">
          <a:avLst/>
        </a:prstGeom>
        <a:solidFill>
          <a:schemeClr val="accent2">
            <a:hueOff val="-1534788"/>
            <a:satOff val="-7626"/>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CA" sz="3000" kern="1200" dirty="0" err="1"/>
            <a:t>Treemaps</a:t>
          </a:r>
          <a:endParaRPr lang="en-US" sz="3000" kern="1200" dirty="0"/>
        </a:p>
      </dsp:txBody>
      <dsp:txXfrm>
        <a:off x="51461" y="3374341"/>
        <a:ext cx="3740849" cy="9512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1D8C6-CAEF-4FFC-8913-733F3BBC8D2F}"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B68778-866D-41D9-AC4E-8D250A4EC487}" type="slidenum">
              <a:rPr lang="en-US" smtClean="0"/>
              <a:t>‹#›</a:t>
            </a:fld>
            <a:endParaRPr lang="en-US"/>
          </a:p>
        </p:txBody>
      </p:sp>
    </p:spTree>
    <p:extLst>
      <p:ext uri="{BB962C8B-B14F-4D97-AF65-F5344CB8AC3E}">
        <p14:creationId xmlns:p14="http://schemas.microsoft.com/office/powerpoint/2010/main" val="279087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https://www.mentimeter.com/app/home</a:t>
            </a:r>
          </a:p>
        </p:txBody>
      </p:sp>
      <p:sp>
        <p:nvSpPr>
          <p:cNvPr id="4" name="Slide Number Placeholder 3"/>
          <p:cNvSpPr>
            <a:spLocks noGrp="1"/>
          </p:cNvSpPr>
          <p:nvPr>
            <p:ph type="sldNum" sz="quarter" idx="5"/>
          </p:nvPr>
        </p:nvSpPr>
        <p:spPr/>
        <p:txBody>
          <a:bodyPr/>
          <a:lstStyle/>
          <a:p>
            <a:fld id="{03B68778-866D-41D9-AC4E-8D250A4EC487}" type="slidenum">
              <a:rPr lang="en-US" smtClean="0"/>
              <a:t>2</a:t>
            </a:fld>
            <a:endParaRPr lang="en-US"/>
          </a:p>
        </p:txBody>
      </p:sp>
    </p:spTree>
    <p:extLst>
      <p:ext uri="{BB962C8B-B14F-4D97-AF65-F5344CB8AC3E}">
        <p14:creationId xmlns:p14="http://schemas.microsoft.com/office/powerpoint/2010/main" val="372111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B68778-866D-41D9-AC4E-8D250A4EC487}" type="slidenum">
              <a:rPr lang="en-US" smtClean="0"/>
              <a:t>57</a:t>
            </a:fld>
            <a:endParaRPr lang="en-US"/>
          </a:p>
        </p:txBody>
      </p:sp>
    </p:spTree>
    <p:extLst>
      <p:ext uri="{BB962C8B-B14F-4D97-AF65-F5344CB8AC3E}">
        <p14:creationId xmlns:p14="http://schemas.microsoft.com/office/powerpoint/2010/main" val="250143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B68778-866D-41D9-AC4E-8D250A4EC487}" type="slidenum">
              <a:rPr lang="en-US" smtClean="0"/>
              <a:t>59</a:t>
            </a:fld>
            <a:endParaRPr lang="en-US"/>
          </a:p>
        </p:txBody>
      </p:sp>
    </p:spTree>
    <p:extLst>
      <p:ext uri="{BB962C8B-B14F-4D97-AF65-F5344CB8AC3E}">
        <p14:creationId xmlns:p14="http://schemas.microsoft.com/office/powerpoint/2010/main" val="3873195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Emphasizes leaf nodes</a:t>
            </a:r>
          </a:p>
          <a:p>
            <a:r>
              <a:rPr lang="en-US" dirty="0"/>
              <a:t>Size is equal to number of children</a:t>
            </a:r>
          </a:p>
          <a:p>
            <a:r>
              <a:rPr lang="en-US" dirty="0"/>
              <a:t>Several variations</a:t>
            </a:r>
          </a:p>
          <a:p>
            <a:pPr marL="171450" indent="-171450">
              <a:buFontTx/>
              <a:buChar char="-"/>
            </a:pPr>
            <a:r>
              <a:rPr lang="en-US" dirty="0"/>
              <a:t>Slice n dice (original)</a:t>
            </a:r>
          </a:p>
          <a:p>
            <a:pPr marL="171450" indent="-171450">
              <a:buFontTx/>
              <a:buChar char="-"/>
            </a:pPr>
            <a:r>
              <a:rPr lang="en-US" dirty="0" err="1"/>
              <a:t>Squarified</a:t>
            </a:r>
            <a:endParaRPr lang="en-US" dirty="0"/>
          </a:p>
          <a:p>
            <a:pPr marL="171450" indent="-171450">
              <a:buFontTx/>
              <a:buChar char="-"/>
            </a:pPr>
            <a:r>
              <a:rPr lang="en-US" dirty="0"/>
              <a:t>Nested</a:t>
            </a:r>
          </a:p>
        </p:txBody>
      </p:sp>
      <p:sp>
        <p:nvSpPr>
          <p:cNvPr id="4" name="Slide Number Placeholder 3"/>
          <p:cNvSpPr>
            <a:spLocks noGrp="1"/>
          </p:cNvSpPr>
          <p:nvPr>
            <p:ph type="sldNum" sz="quarter" idx="5"/>
          </p:nvPr>
        </p:nvSpPr>
        <p:spPr/>
        <p:txBody>
          <a:bodyPr/>
          <a:lstStyle/>
          <a:p>
            <a:fld id="{DD0FED12-F6D4-FD43-A448-7E94027EEF4B}" type="slidenum">
              <a:rPr lang="en-US" smtClean="0"/>
              <a:t>61</a:t>
            </a:fld>
            <a:endParaRPr lang="en-US"/>
          </a:p>
        </p:txBody>
      </p:sp>
    </p:spTree>
    <p:extLst>
      <p:ext uri="{BB962C8B-B14F-4D97-AF65-F5344CB8AC3E}">
        <p14:creationId xmlns:p14="http://schemas.microsoft.com/office/powerpoint/2010/main" val="243887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B3271-43EC-448B-8E1B-DCCAF4A079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86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B68778-866D-41D9-AC4E-8D250A4EC487}" type="slidenum">
              <a:rPr lang="en-US" smtClean="0"/>
              <a:t>10</a:t>
            </a:fld>
            <a:endParaRPr lang="en-US"/>
          </a:p>
        </p:txBody>
      </p:sp>
    </p:spTree>
    <p:extLst>
      <p:ext uri="{BB962C8B-B14F-4D97-AF65-F5344CB8AC3E}">
        <p14:creationId xmlns:p14="http://schemas.microsoft.com/office/powerpoint/2010/main" val="85868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68778-866D-41D9-AC4E-8D250A4EC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50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B68778-866D-41D9-AC4E-8D250A4EC487}" type="slidenum">
              <a:rPr lang="en-US" smtClean="0"/>
              <a:t>12</a:t>
            </a:fld>
            <a:endParaRPr lang="en-US"/>
          </a:p>
        </p:txBody>
      </p:sp>
    </p:spTree>
    <p:extLst>
      <p:ext uri="{BB962C8B-B14F-4D97-AF65-F5344CB8AC3E}">
        <p14:creationId xmlns:p14="http://schemas.microsoft.com/office/powerpoint/2010/main" val="1056098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B68778-866D-41D9-AC4E-8D250A4EC487}" type="slidenum">
              <a:rPr lang="en-US" smtClean="0"/>
              <a:t>35</a:t>
            </a:fld>
            <a:endParaRPr lang="en-US"/>
          </a:p>
        </p:txBody>
      </p:sp>
    </p:spTree>
    <p:extLst>
      <p:ext uri="{BB962C8B-B14F-4D97-AF65-F5344CB8AC3E}">
        <p14:creationId xmlns:p14="http://schemas.microsoft.com/office/powerpoint/2010/main" val="260961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68778-866D-41D9-AC4E-8D250A4EC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0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808080"/>
                </a:solidFill>
                <a:effectLst/>
                <a:latin typeface="Montserrat" panose="00000500000000000000" pitchFamily="2" charset="0"/>
              </a:rPr>
              <a:t>A Timeline displays a list of events in chronological order. Some timelines work on a scale, while others simply display events in sequence. The main purpose is to communicate time-related information, over time, either for analysis or to visually present a story or view of history.</a:t>
            </a:r>
            <a:endParaRPr lang="en-US"/>
          </a:p>
        </p:txBody>
      </p:sp>
      <p:sp>
        <p:nvSpPr>
          <p:cNvPr id="4" name="Slide Number Placeholder 3"/>
          <p:cNvSpPr>
            <a:spLocks noGrp="1"/>
          </p:cNvSpPr>
          <p:nvPr>
            <p:ph type="sldNum" sz="quarter" idx="5"/>
          </p:nvPr>
        </p:nvSpPr>
        <p:spPr/>
        <p:txBody>
          <a:bodyPr/>
          <a:lstStyle/>
          <a:p>
            <a:fld id="{03B68778-866D-41D9-AC4E-8D250A4EC487}" type="slidenum">
              <a:rPr lang="en-US" smtClean="0"/>
              <a:t>39</a:t>
            </a:fld>
            <a:endParaRPr lang="en-US"/>
          </a:p>
        </p:txBody>
      </p:sp>
    </p:spTree>
    <p:extLst>
      <p:ext uri="{BB962C8B-B14F-4D97-AF65-F5344CB8AC3E}">
        <p14:creationId xmlns:p14="http://schemas.microsoft.com/office/powerpoint/2010/main" val="328117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B68778-866D-41D9-AC4E-8D250A4EC487}" type="slidenum">
              <a:rPr lang="en-US" smtClean="0"/>
              <a:t>43</a:t>
            </a:fld>
            <a:endParaRPr lang="en-US"/>
          </a:p>
        </p:txBody>
      </p:sp>
    </p:spTree>
    <p:extLst>
      <p:ext uri="{BB962C8B-B14F-4D97-AF65-F5344CB8AC3E}">
        <p14:creationId xmlns:p14="http://schemas.microsoft.com/office/powerpoint/2010/main" val="136500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4/17/2025</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2009150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57231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20967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E09952-8C52-0D4B-A822-581BA171EC43}"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27890950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E09952-8C52-0D4B-A822-581BA171EC43}"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9367587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0"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E09952-8C52-0D4B-A822-581BA171EC43}"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26301660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E09952-8C52-0D4B-A822-581BA171EC43}"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33775881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E09952-8C52-0D4B-A822-581BA171EC43}"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31829342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only">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731837"/>
            <a:ext cx="5384800" cy="539432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731836"/>
            <a:ext cx="5384800" cy="539432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E09952-8C52-0D4B-A822-581BA171EC43}"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34184155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0E09952-8C52-0D4B-A822-581BA171EC43}"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41826609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09952-8C52-0D4B-A822-581BA171EC43}"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1256824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886349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49"/>
            <a:ext cx="4011084" cy="1162051"/>
          </a:xfrm>
        </p:spPr>
        <p:txBody>
          <a:bodyPr anchor="b"/>
          <a:lstStyle>
            <a:lvl1pPr algn="l">
              <a:defRPr sz="2667" b="1"/>
            </a:lvl1pPr>
          </a:lstStyle>
          <a:p>
            <a:r>
              <a:rPr lang="en-US" dirty="0"/>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0E09952-8C52-0D4B-A822-581BA171EC43}"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4509301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0E09952-8C52-0D4B-A822-581BA171EC43}"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25581537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09952-8C52-0D4B-A822-581BA171EC43}"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27071954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09952-8C52-0D4B-A822-581BA171EC43}"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95A43-FCF0-0D46-8618-5AAEF80CC424}" type="slidenum">
              <a:rPr lang="en-US" smtClean="0"/>
              <a:t>‹#›</a:t>
            </a:fld>
            <a:endParaRPr lang="en-US"/>
          </a:p>
        </p:txBody>
      </p:sp>
    </p:spTree>
    <p:extLst>
      <p:ext uri="{BB962C8B-B14F-4D97-AF65-F5344CB8AC3E}">
        <p14:creationId xmlns:p14="http://schemas.microsoft.com/office/powerpoint/2010/main" val="1859858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309F-212D-8BFA-F224-9D944BE376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07E1E9-FDCE-42C8-8A21-EAB2896FAD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4E3AC8-32C5-78C7-9533-E350B6EFBC7A}"/>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5" name="Footer Placeholder 4">
            <a:extLst>
              <a:ext uri="{FF2B5EF4-FFF2-40B4-BE49-F238E27FC236}">
                <a16:creationId xmlns:a16="http://schemas.microsoft.com/office/drawing/2014/main" id="{717223D7-E850-5DA7-74C0-6FC07375E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96E4D-A010-A042-80B8-F4CD5FF973B7}"/>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606662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1636A-3F8E-DEBA-CB90-D843C0A89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ED1A8-42F1-151E-E01C-26C185FFF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09923-AD20-3C16-B9D6-01F44D46B182}"/>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5" name="Footer Placeholder 4">
            <a:extLst>
              <a:ext uri="{FF2B5EF4-FFF2-40B4-BE49-F238E27FC236}">
                <a16:creationId xmlns:a16="http://schemas.microsoft.com/office/drawing/2014/main" id="{7A275769-2194-3279-B44E-EC45ADBE5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187D4-DCA9-D11B-AE76-5C7CAD719613}"/>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2198550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ABD0-86FB-4500-88B0-54A720DEE6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26B5DB-BF86-5608-439B-64D05E37C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B17A38-DD37-293F-9026-5F2B70BA518A}"/>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5" name="Footer Placeholder 4">
            <a:extLst>
              <a:ext uri="{FF2B5EF4-FFF2-40B4-BE49-F238E27FC236}">
                <a16:creationId xmlns:a16="http://schemas.microsoft.com/office/drawing/2014/main" id="{5269960A-FA60-3B5F-FDC1-149D75A3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7D2A-BD53-992B-083E-114DFAFD8F35}"/>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3307437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B8B7-00D3-0B81-9B23-C4E13B416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84B6E-B853-692F-996A-6870929148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DBC53-A87C-514A-E9AE-D0DC99143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C4DC02-825B-5EA4-CDF6-93430D29980D}"/>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6" name="Footer Placeholder 5">
            <a:extLst>
              <a:ext uri="{FF2B5EF4-FFF2-40B4-BE49-F238E27FC236}">
                <a16:creationId xmlns:a16="http://schemas.microsoft.com/office/drawing/2014/main" id="{80B6229F-4431-86CB-5269-D2C8AFCE68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BF5F5-7F08-748A-FE4F-0A0298C33D54}"/>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1990582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8B1E-F9C5-5FC8-DE81-8B66254CF1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099ADD-9A01-B9A3-7DF4-8F15451E8F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F5FCF7-5AA9-871E-AFDC-C611D8BDC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92A88D-89B7-80E4-655F-C026C29D2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581356-F3E2-119B-13DF-44CB5A3588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89F02-6805-015A-5C0F-19D19432B7B5}"/>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8" name="Footer Placeholder 7">
            <a:extLst>
              <a:ext uri="{FF2B5EF4-FFF2-40B4-BE49-F238E27FC236}">
                <a16:creationId xmlns:a16="http://schemas.microsoft.com/office/drawing/2014/main" id="{D2EB7727-7B36-D34A-A925-A1D3021FBF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56A01B-71E7-5535-5E02-CD9FEFF60C6A}"/>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761229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6F45-C244-B3B0-FEAC-EF59980313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7835E2-C42A-1A0E-C286-16579A8D3F23}"/>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4" name="Footer Placeholder 3">
            <a:extLst>
              <a:ext uri="{FF2B5EF4-FFF2-40B4-BE49-F238E27FC236}">
                <a16:creationId xmlns:a16="http://schemas.microsoft.com/office/drawing/2014/main" id="{5A2637F2-5CF0-832B-D2DE-33D194DA38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72B452-BE93-0394-55A8-E6B2886ADF17}"/>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320682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688991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337947-3D21-FA51-C26F-1CA1ABD1F7D5}"/>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3" name="Footer Placeholder 2">
            <a:extLst>
              <a:ext uri="{FF2B5EF4-FFF2-40B4-BE49-F238E27FC236}">
                <a16:creationId xmlns:a16="http://schemas.microsoft.com/office/drawing/2014/main" id="{66E8FC5D-B431-C8AE-0465-5F149ED763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B679FD-3F97-5455-E34F-1401453E8015}"/>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4052388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62B07-620F-D388-5DE2-092C22FBD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0367E0-14C4-A022-7DB0-F1EBE16B65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A0EB9B-E0C9-5778-D656-5754653A0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1D63-21F8-CF1B-1059-D9B5F89C7C24}"/>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6" name="Footer Placeholder 5">
            <a:extLst>
              <a:ext uri="{FF2B5EF4-FFF2-40B4-BE49-F238E27FC236}">
                <a16:creationId xmlns:a16="http://schemas.microsoft.com/office/drawing/2014/main" id="{5A45A1EA-6D33-01FC-0C85-0E9E3619A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3F32D-104C-7C2E-BE30-81E048B1D914}"/>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552118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DFEC-1F05-8A19-4445-20D887C75E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EA3CF-FC66-F2C5-A7A6-7AF9BD9E7C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6D2D29-FF1C-D7FC-466C-4C89B1728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E7DFB-6E79-41D7-C304-DCF5B5C79838}"/>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6" name="Footer Placeholder 5">
            <a:extLst>
              <a:ext uri="{FF2B5EF4-FFF2-40B4-BE49-F238E27FC236}">
                <a16:creationId xmlns:a16="http://schemas.microsoft.com/office/drawing/2014/main" id="{3A8275D9-2D8B-1FC5-8863-C4CEC09D1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BDD17-3C48-67D2-AC8D-CE5623823DFB}"/>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170529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51FD-A5F1-8FE3-9CCC-007FC3CB90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0D823-D9A3-0FA2-0655-ADBFB9E97D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945E2-D26E-B368-4C35-CD194A2388A9}"/>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5" name="Footer Placeholder 4">
            <a:extLst>
              <a:ext uri="{FF2B5EF4-FFF2-40B4-BE49-F238E27FC236}">
                <a16:creationId xmlns:a16="http://schemas.microsoft.com/office/drawing/2014/main" id="{5CA72719-AB0B-2CBB-C4AB-5F8A40F4A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EFC21-06D6-A332-CCA5-61DB11A02F86}"/>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877393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027823-E89F-05B1-14AA-3DCB2ACDA5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AE6A23-530A-7187-8E09-F04990BD60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FE17-1F26-8192-6001-C3AD751F3CAB}"/>
              </a:ext>
            </a:extLst>
          </p:cNvPr>
          <p:cNvSpPr>
            <a:spLocks noGrp="1"/>
          </p:cNvSpPr>
          <p:nvPr>
            <p:ph type="dt" sz="half" idx="10"/>
          </p:nvPr>
        </p:nvSpPr>
        <p:spPr/>
        <p:txBody>
          <a:bodyPr/>
          <a:lstStyle/>
          <a:p>
            <a:fld id="{5F8F9CBA-D3F1-4924-BC54-BDBC49CE866F}" type="datetimeFigureOut">
              <a:rPr lang="en-US" smtClean="0"/>
              <a:t>4/17/2025</a:t>
            </a:fld>
            <a:endParaRPr lang="en-US"/>
          </a:p>
        </p:txBody>
      </p:sp>
      <p:sp>
        <p:nvSpPr>
          <p:cNvPr id="5" name="Footer Placeholder 4">
            <a:extLst>
              <a:ext uri="{FF2B5EF4-FFF2-40B4-BE49-F238E27FC236}">
                <a16:creationId xmlns:a16="http://schemas.microsoft.com/office/drawing/2014/main" id="{2F177752-90FD-FB40-EA30-A0EB9D0EF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C257F-8028-3C2E-4812-DE11B3D780C2}"/>
              </a:ext>
            </a:extLst>
          </p:cNvPr>
          <p:cNvSpPr>
            <a:spLocks noGrp="1"/>
          </p:cNvSpPr>
          <p:nvPr>
            <p:ph type="sldNum" sz="quarter" idx="12"/>
          </p:nvPr>
        </p:nvSpPr>
        <p:spPr/>
        <p:txBody>
          <a:bodyPr/>
          <a:lstStyle/>
          <a:p>
            <a:fld id="{78EBFEF3-7B6A-41B3-A278-339C39969360}" type="slidenum">
              <a:rPr lang="en-US" smtClean="0"/>
              <a:t>‹#›</a:t>
            </a:fld>
            <a:endParaRPr lang="en-US"/>
          </a:p>
        </p:txBody>
      </p:sp>
    </p:spTree>
    <p:extLst>
      <p:ext uri="{BB962C8B-B14F-4D97-AF65-F5344CB8AC3E}">
        <p14:creationId xmlns:p14="http://schemas.microsoft.com/office/powerpoint/2010/main" val="407386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103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85827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704385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61147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209735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4/17/2025</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353293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4/17/2025</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59593100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867" y="274640"/>
            <a:ext cx="11599333" cy="1147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56688" y="1892721"/>
            <a:ext cx="9025712" cy="42334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0E09952-8C52-0D4B-A822-581BA171EC43}" type="datetimeFigureOut">
              <a:rPr lang="en-US" smtClean="0"/>
              <a:t>4/17/2025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1595A43-FCF0-0D46-8618-5AAEF80CC424}" type="slidenum">
              <a:rPr lang="en-US" smtClean="0"/>
              <a:t>‹#›</a:t>
            </a:fld>
            <a:endParaRPr lang="en-US"/>
          </a:p>
        </p:txBody>
      </p:sp>
    </p:spTree>
    <p:extLst>
      <p:ext uri="{BB962C8B-B14F-4D97-AF65-F5344CB8AC3E}">
        <p14:creationId xmlns:p14="http://schemas.microsoft.com/office/powerpoint/2010/main" val="14652017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xStyles>
    <p:titleStyle>
      <a:lvl1pPr algn="l" defTabSz="609585" rtl="0" eaLnBrk="1" latinLnBrk="0" hangingPunct="1">
        <a:spcBef>
          <a:spcPct val="0"/>
        </a:spcBef>
        <a:buNone/>
        <a:defRPr sz="4267" kern="1200" cap="all" spc="400" baseline="0">
          <a:solidFill>
            <a:schemeClr val="tx1"/>
          </a:solidFill>
          <a:latin typeface="Avenir Book"/>
          <a:ea typeface="+mj-ea"/>
          <a:cs typeface="Avenir Book"/>
        </a:defRPr>
      </a:lvl1pPr>
    </p:titleStyle>
    <p:bodyStyle>
      <a:lvl1pPr marL="152396" indent="0" algn="l" defTabSz="609585" rtl="0" eaLnBrk="1" latinLnBrk="0" hangingPunct="1">
        <a:spcBef>
          <a:spcPts val="1440"/>
        </a:spcBef>
        <a:buFont typeface="Arial"/>
        <a:buNone/>
        <a:defRPr lang="en-US" sz="2667" kern="1200" dirty="0">
          <a:solidFill>
            <a:schemeClr val="tx1"/>
          </a:solidFill>
          <a:latin typeface="Avenir Book"/>
          <a:ea typeface="Lato"/>
          <a:cs typeface="Lato"/>
        </a:defRPr>
      </a:lvl1pPr>
      <a:lvl2pPr marL="609585" indent="0" algn="l" defTabSz="609585" rtl="0" eaLnBrk="1" latinLnBrk="0" hangingPunct="1">
        <a:spcBef>
          <a:spcPts val="1440"/>
        </a:spcBef>
        <a:buFont typeface="Arial"/>
        <a:buNone/>
        <a:defRPr sz="2400" kern="1200">
          <a:solidFill>
            <a:schemeClr val="tx1"/>
          </a:solidFill>
          <a:latin typeface="Avenir Book"/>
          <a:ea typeface="+mn-ea"/>
          <a:cs typeface="Avenir Book"/>
        </a:defRPr>
      </a:lvl2pPr>
      <a:lvl3pPr marL="1219170" indent="0" algn="l" defTabSz="609585" rtl="0" eaLnBrk="1" latinLnBrk="0" hangingPunct="1">
        <a:spcBef>
          <a:spcPts val="1440"/>
        </a:spcBef>
        <a:buFont typeface="Arial"/>
        <a:buNone/>
        <a:defRPr sz="2133" kern="1200">
          <a:solidFill>
            <a:schemeClr val="tx1"/>
          </a:solidFill>
          <a:latin typeface="Avenir Book"/>
          <a:ea typeface="+mn-ea"/>
          <a:cs typeface="Avenir Book"/>
        </a:defRPr>
      </a:lvl3pPr>
      <a:lvl4pPr marL="1828754" indent="0" algn="l" defTabSz="609585" rtl="0" eaLnBrk="1" latinLnBrk="0" hangingPunct="1">
        <a:spcBef>
          <a:spcPts val="1440"/>
        </a:spcBef>
        <a:buFont typeface="Arial"/>
        <a:buNone/>
        <a:defRPr sz="1867" kern="1200">
          <a:solidFill>
            <a:schemeClr val="tx1"/>
          </a:solidFill>
          <a:latin typeface="Avenir Book"/>
          <a:ea typeface="+mn-ea"/>
          <a:cs typeface="Avenir Book"/>
        </a:defRPr>
      </a:lvl4pPr>
      <a:lvl5pPr marL="2438339" indent="0" algn="l" defTabSz="609585" rtl="0" eaLnBrk="1" latinLnBrk="0" hangingPunct="1">
        <a:spcBef>
          <a:spcPts val="1440"/>
        </a:spcBef>
        <a:buFont typeface="Arial"/>
        <a:buNone/>
        <a:defRPr sz="1867" kern="1200">
          <a:solidFill>
            <a:schemeClr val="tx1"/>
          </a:solidFill>
          <a:latin typeface="Avenir Book"/>
          <a:ea typeface="+mn-ea"/>
          <a:cs typeface="Avenir Book"/>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DB4E4-6941-ABF4-1582-12BC3F70F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E681C0-40A8-2F4C-6720-4B6067E55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4BB8D0-7E06-9C39-DF62-AE7E0E1C8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F9CBA-D3F1-4924-BC54-BDBC49CE866F}" type="datetimeFigureOut">
              <a:rPr lang="en-US" smtClean="0"/>
              <a:t>4/17/2025</a:t>
            </a:fld>
            <a:endParaRPr lang="en-US"/>
          </a:p>
        </p:txBody>
      </p:sp>
      <p:sp>
        <p:nvSpPr>
          <p:cNvPr id="5" name="Footer Placeholder 4">
            <a:extLst>
              <a:ext uri="{FF2B5EF4-FFF2-40B4-BE49-F238E27FC236}">
                <a16:creationId xmlns:a16="http://schemas.microsoft.com/office/drawing/2014/main" id="{CAC48F35-9A19-EAA3-8D5F-BDAE83A4A3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A089D4-C4D2-7383-4465-139D811DB1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BFEF3-7B6A-41B3-A278-339C39969360}" type="slidenum">
              <a:rPr lang="en-US" smtClean="0"/>
              <a:t>‹#›</a:t>
            </a:fld>
            <a:endParaRPr lang="en-US"/>
          </a:p>
        </p:txBody>
      </p:sp>
    </p:spTree>
    <p:extLst>
      <p:ext uri="{BB962C8B-B14F-4D97-AF65-F5344CB8AC3E}">
        <p14:creationId xmlns:p14="http://schemas.microsoft.com/office/powerpoint/2010/main" val="10410856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oi.org/10.1016/j.healthplace.2019.03.001"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edwordle.net/index.html" TargetMode="External"/><Relationship Id="rId7" Type="http://schemas.openxmlformats.org/officeDocument/2006/relationships/hyperlink" Target="https://voyant-tools.org/"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hyperlink" Target="https://github.com/amueller/word_cloud" TargetMode="External"/><Relationship Id="rId5" Type="http://schemas.openxmlformats.org/officeDocument/2006/relationships/hyperlink" Target="https://wordart.com/create" TargetMode="External"/><Relationship Id="rId4" Type="http://schemas.openxmlformats.org/officeDocument/2006/relationships/hyperlink" Target="https://www.jasondavies.com/wordclou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xkcd.com/657/large/"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hyperlink" Target="https://vizzlo.com/create/timeline" TargetMode="External"/><Relationship Id="rId3" Type="http://schemas.openxmlformats.org/officeDocument/2006/relationships/hyperlink" Target="http://timeline.knightlab.com/" TargetMode="External"/><Relationship Id="rId7" Type="http://schemas.openxmlformats.org/officeDocument/2006/relationships/hyperlink" Target="https://time.graphics/"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https://www.tiki-toki.com/" TargetMode="External"/><Relationship Id="rId5" Type="http://schemas.openxmlformats.org/officeDocument/2006/relationships/hyperlink" Target="https://developers.google.com/chart/interactive/docs/gallery/timeline" TargetMode="External"/><Relationship Id="rId4" Type="http://schemas.openxmlformats.org/officeDocument/2006/relationships/hyperlink" Target="https://app.flourish.studio/templates#template-timelin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mbostock.github.io/d3/talk/20111116/force-collapsible.html" TargetMode="Externa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mariandoerk.de/pivotpaths/demo/#/1:0_497686"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observablehq.com/@d3/treemap"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People Planning">
            <a:extLst>
              <a:ext uri="{FF2B5EF4-FFF2-40B4-BE49-F238E27FC236}">
                <a16:creationId xmlns:a16="http://schemas.microsoft.com/office/drawing/2014/main" id="{7D6E7551-75A2-2C5F-9DD1-DD755699EAA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1" y="10"/>
            <a:ext cx="12191999" cy="6857990"/>
          </a:xfrm>
          <a:prstGeom prst="rect">
            <a:avLst/>
          </a:prstGeom>
        </p:spPr>
      </p:pic>
      <p:sp>
        <p:nvSpPr>
          <p:cNvPr id="13" name="Rectangle 12">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F15B6F8-AE98-1E11-A3DB-F3547326231B}"/>
              </a:ext>
            </a:extLst>
          </p:cNvPr>
          <p:cNvSpPr>
            <a:spLocks noGrp="1"/>
          </p:cNvSpPr>
          <p:nvPr>
            <p:ph type="ctrTitle"/>
          </p:nvPr>
        </p:nvSpPr>
        <p:spPr>
          <a:xfrm>
            <a:off x="758952" y="1143000"/>
            <a:ext cx="4572000" cy="2984701"/>
          </a:xfrm>
        </p:spPr>
        <p:txBody>
          <a:bodyPr anchor="b">
            <a:normAutofit/>
          </a:bodyPr>
          <a:lstStyle/>
          <a:p>
            <a:r>
              <a:rPr lang="en-CA" sz="4700" dirty="0">
                <a:solidFill>
                  <a:srgbClr val="FFFFFF"/>
                </a:solidFill>
              </a:rPr>
              <a:t>Support for Qualitative Visualization</a:t>
            </a:r>
          </a:p>
        </p:txBody>
      </p:sp>
      <p:sp>
        <p:nvSpPr>
          <p:cNvPr id="5" name="Subtitle 4">
            <a:extLst>
              <a:ext uri="{FF2B5EF4-FFF2-40B4-BE49-F238E27FC236}">
                <a16:creationId xmlns:a16="http://schemas.microsoft.com/office/drawing/2014/main" id="{415FC0DC-5EAF-5C96-4D19-8D0CF0EBEE82}"/>
              </a:ext>
            </a:extLst>
          </p:cNvPr>
          <p:cNvSpPr>
            <a:spLocks noGrp="1"/>
          </p:cNvSpPr>
          <p:nvPr>
            <p:ph type="subTitle" idx="1"/>
          </p:nvPr>
        </p:nvSpPr>
        <p:spPr>
          <a:xfrm>
            <a:off x="758952" y="4452109"/>
            <a:ext cx="4571999" cy="1318071"/>
          </a:xfrm>
        </p:spPr>
        <p:txBody>
          <a:bodyPr>
            <a:normAutofit/>
          </a:bodyPr>
          <a:lstStyle/>
          <a:p>
            <a:r>
              <a:rPr lang="en-CA" sz="2400" dirty="0">
                <a:solidFill>
                  <a:srgbClr val="FFFFFF"/>
                </a:solidFill>
              </a:rPr>
              <a:t>Data Visualization Services Community of Practice</a:t>
            </a:r>
          </a:p>
          <a:p>
            <a:r>
              <a:rPr lang="en-CA" sz="2400" dirty="0">
                <a:solidFill>
                  <a:srgbClr val="FFFFFF"/>
                </a:solidFill>
              </a:rPr>
              <a:t>April 25, 2025</a:t>
            </a:r>
            <a:endParaRPr lang="en-CA" dirty="0">
              <a:solidFill>
                <a:srgbClr val="FFFFFF"/>
              </a:solidFill>
            </a:endParaRPr>
          </a:p>
        </p:txBody>
      </p:sp>
      <p:cxnSp>
        <p:nvCxnSpPr>
          <p:cNvPr id="15" name="Straight Connector 14">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507613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mute="1">
                <p:cTn id="7"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 up of pages of an open book in a bright studio">
            <a:extLst>
              <a:ext uri="{FF2B5EF4-FFF2-40B4-BE49-F238E27FC236}">
                <a16:creationId xmlns:a16="http://schemas.microsoft.com/office/drawing/2014/main" id="{BFE78347-B10A-42CE-A395-01906F3B7687}"/>
              </a:ext>
            </a:extLst>
          </p:cNvPr>
          <p:cNvPicPr>
            <a:picLocks noChangeAspect="1"/>
          </p:cNvPicPr>
          <p:nvPr/>
        </p:nvPicPr>
        <p:blipFill rotWithShape="1">
          <a:blip r:embed="rId3">
            <a:duotone>
              <a:schemeClr val="bg2">
                <a:shade val="45000"/>
                <a:satMod val="135000"/>
              </a:schemeClr>
              <a:prstClr val="white"/>
            </a:duotone>
            <a:alphaModFix amt="40000"/>
          </a:blip>
          <a:srcRect t="15730"/>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2DAF9-C3B3-4DF2-AB60-91C79778609C}"/>
              </a:ext>
            </a:extLst>
          </p:cNvPr>
          <p:cNvSpPr>
            <a:spLocks noGrp="1"/>
          </p:cNvSpPr>
          <p:nvPr>
            <p:ph type="title"/>
          </p:nvPr>
        </p:nvSpPr>
        <p:spPr>
          <a:xfrm>
            <a:off x="758952" y="1201002"/>
            <a:ext cx="3831335" cy="4312829"/>
          </a:xfrm>
        </p:spPr>
        <p:txBody>
          <a:bodyPr>
            <a:normAutofit/>
          </a:bodyPr>
          <a:lstStyle/>
          <a:p>
            <a:r>
              <a:rPr lang="en-US" dirty="0"/>
              <a:t>Qualitative Data</a:t>
            </a:r>
          </a:p>
        </p:txBody>
      </p:sp>
      <p:cxnSp>
        <p:nvCxnSpPr>
          <p:cNvPr id="22" name="Straight Connector 21">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9662E8-802C-492E-852E-112F8582ACD2}"/>
              </a:ext>
            </a:extLst>
          </p:cNvPr>
          <p:cNvSpPr>
            <a:spLocks noGrp="1"/>
          </p:cNvSpPr>
          <p:nvPr>
            <p:ph idx="1"/>
          </p:nvPr>
        </p:nvSpPr>
        <p:spPr>
          <a:xfrm>
            <a:off x="5232992" y="1036320"/>
            <a:ext cx="6551016" cy="5566394"/>
          </a:xfrm>
        </p:spPr>
        <p:txBody>
          <a:bodyPr>
            <a:normAutofit lnSpcReduction="10000"/>
          </a:bodyPr>
          <a:lstStyle/>
          <a:p>
            <a:pPr marL="0" indent="0">
              <a:lnSpc>
                <a:spcPct val="100000"/>
              </a:lnSpc>
              <a:buNone/>
            </a:pPr>
            <a:r>
              <a:rPr lang="en-US" sz="2400" dirty="0"/>
              <a:t>Data that is non-numerical in nature.  Collected through observations, interviews, focus groups, written records &amp; notes, and similar methods.</a:t>
            </a:r>
          </a:p>
          <a:p>
            <a:pPr marL="0" indent="0">
              <a:lnSpc>
                <a:spcPct val="100000"/>
              </a:lnSpc>
              <a:buNone/>
            </a:pPr>
            <a:endParaRPr lang="en-US" sz="2400" dirty="0"/>
          </a:p>
          <a:p>
            <a:pPr marL="0" indent="0">
              <a:lnSpc>
                <a:spcPct val="100000"/>
              </a:lnSpc>
              <a:buNone/>
            </a:pPr>
            <a:r>
              <a:rPr lang="en-US" sz="2400" dirty="0"/>
              <a:t>Interviews </a:t>
            </a:r>
          </a:p>
          <a:p>
            <a:pPr marL="0" indent="0">
              <a:lnSpc>
                <a:spcPct val="100000"/>
              </a:lnSpc>
              <a:buNone/>
            </a:pPr>
            <a:r>
              <a:rPr lang="en-US" sz="2400" dirty="0"/>
              <a:t>Observations</a:t>
            </a:r>
          </a:p>
          <a:p>
            <a:pPr marL="0" indent="0">
              <a:lnSpc>
                <a:spcPct val="100000"/>
              </a:lnSpc>
              <a:buNone/>
            </a:pPr>
            <a:r>
              <a:rPr lang="en-US" sz="2400" dirty="0"/>
              <a:t>Narratives &amp; stories</a:t>
            </a:r>
          </a:p>
          <a:p>
            <a:pPr marL="0" indent="0">
              <a:lnSpc>
                <a:spcPct val="100000"/>
              </a:lnSpc>
              <a:buNone/>
            </a:pPr>
            <a:r>
              <a:rPr lang="en-US" sz="2400" dirty="0"/>
              <a:t>Documents</a:t>
            </a:r>
          </a:p>
          <a:p>
            <a:pPr marL="0" indent="0">
              <a:lnSpc>
                <a:spcPct val="100000"/>
              </a:lnSpc>
              <a:buNone/>
            </a:pPr>
            <a:r>
              <a:rPr lang="en-US" sz="2400" dirty="0"/>
              <a:t>Diaries</a:t>
            </a:r>
          </a:p>
          <a:p>
            <a:pPr marL="0" indent="0">
              <a:lnSpc>
                <a:spcPct val="100000"/>
              </a:lnSpc>
              <a:buNone/>
            </a:pPr>
            <a:r>
              <a:rPr lang="en-US" sz="2400" dirty="0"/>
              <a:t>Photographs or other Audio &amp; Video recordings</a:t>
            </a:r>
          </a:p>
          <a:p>
            <a:pPr marL="0" indent="0">
              <a:lnSpc>
                <a:spcPct val="100000"/>
              </a:lnSpc>
              <a:buNone/>
            </a:pPr>
            <a:r>
              <a:rPr lang="en-US" sz="2400" dirty="0"/>
              <a:t>Processes / Relationships</a:t>
            </a:r>
          </a:p>
        </p:txBody>
      </p:sp>
      <p:sp>
        <p:nvSpPr>
          <p:cNvPr id="24"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66048128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Picture 4" descr="Close up of pages of an open book in a bright studio">
            <a:extLst>
              <a:ext uri="{FF2B5EF4-FFF2-40B4-BE49-F238E27FC236}">
                <a16:creationId xmlns:a16="http://schemas.microsoft.com/office/drawing/2014/main" id="{BFE78347-B10A-42CE-A395-01906F3B7687}"/>
              </a:ext>
            </a:extLst>
          </p:cNvPr>
          <p:cNvPicPr>
            <a:picLocks noChangeAspect="1"/>
          </p:cNvPicPr>
          <p:nvPr/>
        </p:nvPicPr>
        <p:blipFill rotWithShape="1">
          <a:blip r:embed="rId3">
            <a:duotone>
              <a:schemeClr val="bg2">
                <a:shade val="45000"/>
                <a:satMod val="135000"/>
              </a:schemeClr>
              <a:prstClr val="white"/>
            </a:duotone>
            <a:alphaModFix amt="40000"/>
          </a:blip>
          <a:srcRect t="15730"/>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422DAF9-C3B3-4DF2-AB60-91C79778609C}"/>
              </a:ext>
            </a:extLst>
          </p:cNvPr>
          <p:cNvSpPr>
            <a:spLocks noGrp="1"/>
          </p:cNvSpPr>
          <p:nvPr>
            <p:ph type="title"/>
          </p:nvPr>
        </p:nvSpPr>
        <p:spPr>
          <a:xfrm>
            <a:off x="758952" y="1201002"/>
            <a:ext cx="3831335" cy="4312829"/>
          </a:xfrm>
        </p:spPr>
        <p:txBody>
          <a:bodyPr>
            <a:normAutofit/>
          </a:bodyPr>
          <a:lstStyle/>
          <a:p>
            <a:r>
              <a:rPr lang="en-US" dirty="0"/>
              <a:t>Qualitative Data</a:t>
            </a:r>
            <a:br>
              <a:rPr lang="en-US" dirty="0"/>
            </a:br>
            <a:br>
              <a:rPr lang="en-US" dirty="0"/>
            </a:br>
            <a:r>
              <a:rPr lang="en-US" dirty="0"/>
              <a:t>What’s Different?</a:t>
            </a:r>
          </a:p>
        </p:txBody>
      </p:sp>
      <p:cxnSp>
        <p:nvCxnSpPr>
          <p:cNvPr id="22" name="Straight Connector 21">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9662E8-802C-492E-852E-112F8582ACD2}"/>
              </a:ext>
            </a:extLst>
          </p:cNvPr>
          <p:cNvSpPr>
            <a:spLocks noGrp="1"/>
          </p:cNvSpPr>
          <p:nvPr>
            <p:ph idx="1"/>
          </p:nvPr>
        </p:nvSpPr>
        <p:spPr>
          <a:xfrm>
            <a:off x="5232992" y="1143293"/>
            <a:ext cx="6396819" cy="5345560"/>
          </a:xfrm>
        </p:spPr>
        <p:txBody>
          <a:bodyPr>
            <a:normAutofit/>
          </a:bodyPr>
          <a:lstStyle/>
          <a:p>
            <a:pPr marL="0" indent="0">
              <a:lnSpc>
                <a:spcPct val="100000"/>
              </a:lnSpc>
              <a:buNone/>
            </a:pPr>
            <a:r>
              <a:rPr lang="en-US" sz="2400" dirty="0"/>
              <a:t>Not as simple as dumping data into software</a:t>
            </a:r>
          </a:p>
          <a:p>
            <a:pPr marL="0" indent="0">
              <a:lnSpc>
                <a:spcPct val="100000"/>
              </a:lnSpc>
              <a:buNone/>
            </a:pPr>
            <a:endParaRPr lang="en-US" sz="2400" dirty="0"/>
          </a:p>
          <a:p>
            <a:pPr marL="0" indent="0">
              <a:lnSpc>
                <a:spcPct val="100000"/>
              </a:lnSpc>
              <a:buNone/>
            </a:pPr>
            <a:r>
              <a:rPr lang="en-US" sz="2400" dirty="0"/>
              <a:t>Framing is critical</a:t>
            </a:r>
          </a:p>
          <a:p>
            <a:pPr marL="0" indent="0">
              <a:lnSpc>
                <a:spcPct val="100000"/>
              </a:lnSpc>
              <a:buNone/>
            </a:pPr>
            <a:endParaRPr lang="en-US" sz="2400" dirty="0"/>
          </a:p>
          <a:p>
            <a:pPr marL="0" indent="0">
              <a:lnSpc>
                <a:spcPct val="100000"/>
              </a:lnSpc>
              <a:buNone/>
            </a:pPr>
            <a:r>
              <a:rPr lang="en-US" sz="2400" dirty="0"/>
              <a:t>Impact of stories versus numbers</a:t>
            </a:r>
          </a:p>
          <a:p>
            <a:pPr marL="0" indent="0">
              <a:lnSpc>
                <a:spcPct val="100000"/>
              </a:lnSpc>
              <a:buNone/>
            </a:pPr>
            <a:endParaRPr lang="en-US" sz="2400" dirty="0"/>
          </a:p>
          <a:p>
            <a:pPr marL="0" indent="0">
              <a:lnSpc>
                <a:spcPct val="100000"/>
              </a:lnSpc>
              <a:buNone/>
            </a:pPr>
            <a:endParaRPr lang="en-US" sz="2400" dirty="0"/>
          </a:p>
        </p:txBody>
      </p:sp>
      <p:sp>
        <p:nvSpPr>
          <p:cNvPr id="24"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425836561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BB508FF-E7C6-467E-812D-B6411C3742CE}"/>
              </a:ext>
            </a:extLst>
          </p:cNvPr>
          <p:cNvSpPr>
            <a:spLocks noGrp="1"/>
          </p:cNvSpPr>
          <p:nvPr>
            <p:ph type="title"/>
          </p:nvPr>
        </p:nvSpPr>
        <p:spPr>
          <a:xfrm>
            <a:off x="758953" y="1063256"/>
            <a:ext cx="3382050" cy="4558954"/>
          </a:xfrm>
        </p:spPr>
        <p:txBody>
          <a:bodyPr anchor="ctr">
            <a:normAutofit/>
          </a:bodyPr>
          <a:lstStyle/>
          <a:p>
            <a:r>
              <a:rPr lang="en-CA" sz="5600">
                <a:solidFill>
                  <a:schemeClr val="bg1"/>
                </a:solidFill>
              </a:rPr>
              <a:t>Finding Qualitative Datasets</a:t>
            </a:r>
          </a:p>
        </p:txBody>
      </p:sp>
      <p:sp useBgFill="1">
        <p:nvSpPr>
          <p:cNvPr id="13" name="Freeform: Shape 12">
            <a:extLst>
              <a:ext uri="{FF2B5EF4-FFF2-40B4-BE49-F238E27FC236}">
                <a16:creationId xmlns:a16="http://schemas.microsoft.com/office/drawing/2014/main" id="{B96B26CA-9949-4D9C-A2F3-DB3CA283A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956" y="0"/>
            <a:ext cx="7615044" cy="6858000"/>
          </a:xfrm>
          <a:custGeom>
            <a:avLst/>
            <a:gdLst>
              <a:gd name="connsiteX0" fmla="*/ 2017353 w 7615044"/>
              <a:gd name="connsiteY0" fmla="*/ 0 h 6858000"/>
              <a:gd name="connsiteX1" fmla="*/ 3903088 w 7615044"/>
              <a:gd name="connsiteY1" fmla="*/ 0 h 6858000"/>
              <a:gd name="connsiteX2" fmla="*/ 5215066 w 7615044"/>
              <a:gd name="connsiteY2" fmla="*/ 0 h 6858000"/>
              <a:gd name="connsiteX3" fmla="*/ 7615044 w 7615044"/>
              <a:gd name="connsiteY3" fmla="*/ 0 h 6858000"/>
              <a:gd name="connsiteX4" fmla="*/ 7615044 w 7615044"/>
              <a:gd name="connsiteY4" fmla="*/ 6858000 h 6858000"/>
              <a:gd name="connsiteX5" fmla="*/ 5215066 w 7615044"/>
              <a:gd name="connsiteY5" fmla="*/ 6858000 h 6858000"/>
              <a:gd name="connsiteX6" fmla="*/ 3903088 w 7615044"/>
              <a:gd name="connsiteY6" fmla="*/ 6858000 h 6858000"/>
              <a:gd name="connsiteX7" fmla="*/ 1292431 w 7615044"/>
              <a:gd name="connsiteY7" fmla="*/ 6858000 h 6858000"/>
              <a:gd name="connsiteX8" fmla="*/ 1012702 w 7615044"/>
              <a:gd name="connsiteY8" fmla="*/ 6549681 h 6858000"/>
              <a:gd name="connsiteX9" fmla="*/ 0 w 7615044"/>
              <a:gd name="connsiteY9" fmla="*/ 3723759 h 6858000"/>
              <a:gd name="connsiteX10" fmla="*/ 1955279 w 7615044"/>
              <a:gd name="connsiteY10"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5044" h="6858000">
                <a:moveTo>
                  <a:pt x="2017353" y="0"/>
                </a:moveTo>
                <a:lnTo>
                  <a:pt x="3903088" y="0"/>
                </a:lnTo>
                <a:lnTo>
                  <a:pt x="5215066" y="0"/>
                </a:lnTo>
                <a:lnTo>
                  <a:pt x="7615044" y="0"/>
                </a:lnTo>
                <a:lnTo>
                  <a:pt x="7615044" y="6858000"/>
                </a:lnTo>
                <a:lnTo>
                  <a:pt x="5215066" y="6858000"/>
                </a:lnTo>
                <a:lnTo>
                  <a:pt x="3903088" y="6858000"/>
                </a:lnTo>
                <a:lnTo>
                  <a:pt x="1292431" y="6858000"/>
                </a:lnTo>
                <a:lnTo>
                  <a:pt x="1012702" y="6549681"/>
                </a:lnTo>
                <a:cubicBezTo>
                  <a:pt x="380046" y="5781733"/>
                  <a:pt x="0" y="4797206"/>
                  <a:pt x="0" y="3723759"/>
                </a:cubicBezTo>
                <a:cubicBezTo>
                  <a:pt x="0" y="2190263"/>
                  <a:pt x="775604" y="838237"/>
                  <a:pt x="1955279" y="3986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F2789F10-228E-3BB5-C50B-8D62398A6B66}"/>
              </a:ext>
            </a:extLst>
          </p:cNvPr>
          <p:cNvGraphicFramePr>
            <a:graphicFrameLocks noGrp="1"/>
          </p:cNvGraphicFramePr>
          <p:nvPr>
            <p:ph idx="1"/>
            <p:extLst>
              <p:ext uri="{D42A27DB-BD31-4B8C-83A1-F6EECF244321}">
                <p14:modId xmlns:p14="http://schemas.microsoft.com/office/powerpoint/2010/main" val="2892209433"/>
              </p:ext>
            </p:extLst>
          </p:nvPr>
        </p:nvGraphicFramePr>
        <p:xfrm>
          <a:off x="5335909" y="790575"/>
          <a:ext cx="6665591" cy="5562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048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0" name="Straight Connector 19">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F2DB23C-21F2-447B-9BE1-CCAE3A43F923}"/>
              </a:ext>
            </a:extLst>
          </p:cNvPr>
          <p:cNvSpPr>
            <a:spLocks noGrp="1"/>
          </p:cNvSpPr>
          <p:nvPr>
            <p:ph type="title"/>
          </p:nvPr>
        </p:nvSpPr>
        <p:spPr>
          <a:xfrm>
            <a:off x="758952" y="1128811"/>
            <a:ext cx="3447288" cy="3342290"/>
          </a:xfrm>
        </p:spPr>
        <p:txBody>
          <a:bodyPr vert="horz" lIns="91440" tIns="45720" rIns="91440" bIns="45720" rtlCol="0" anchor="b">
            <a:normAutofit/>
          </a:bodyPr>
          <a:lstStyle/>
          <a:p>
            <a:r>
              <a:rPr lang="en-US" sz="4600" i="1" kern="1200" spc="100" baseline="0">
                <a:solidFill>
                  <a:schemeClr val="bg1"/>
                </a:solidFill>
                <a:latin typeface="+mj-lt"/>
                <a:ea typeface="+mj-ea"/>
                <a:cs typeface="+mj-cs"/>
              </a:rPr>
              <a:t>Data Visualization &amp; Qualitative Data</a:t>
            </a:r>
          </a:p>
        </p:txBody>
      </p:sp>
      <p:sp>
        <p:nvSpPr>
          <p:cNvPr id="26"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65257D3C-D0E4-4259-90C0-8762115DC92B}"/>
              </a:ext>
            </a:extLst>
          </p:cNvPr>
          <p:cNvGraphicFramePr>
            <a:graphicFrameLocks noGrp="1"/>
          </p:cNvGraphicFramePr>
          <p:nvPr>
            <p:ph idx="1"/>
            <p:extLst>
              <p:ext uri="{D42A27DB-BD31-4B8C-83A1-F6EECF244321}">
                <p14:modId xmlns:p14="http://schemas.microsoft.com/office/powerpoint/2010/main" val="3030923932"/>
              </p:ext>
            </p:extLst>
          </p:nvPr>
        </p:nvGraphicFramePr>
        <p:xfrm>
          <a:off x="5651774" y="497900"/>
          <a:ext cx="6132237" cy="503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293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F662699-E9EB-4CFE-8DFB-1EF85D063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654" y="726751"/>
            <a:ext cx="4795846" cy="5648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143BEFB-F617-49BB-B0AA-150CB1437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726751"/>
            <a:ext cx="5710237" cy="55969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9618B0-B621-4C0E-BFE5-FCC48E949216}"/>
              </a:ext>
            </a:extLst>
          </p:cNvPr>
          <p:cNvSpPr txBox="1"/>
          <p:nvPr/>
        </p:nvSpPr>
        <p:spPr>
          <a:xfrm>
            <a:off x="485775" y="908798"/>
            <a:ext cx="3438525" cy="369332"/>
          </a:xfrm>
          <a:prstGeom prst="rect">
            <a:avLst/>
          </a:prstGeom>
          <a:noFill/>
        </p:spPr>
        <p:txBody>
          <a:bodyPr wrap="square">
            <a:spAutoFit/>
          </a:bodyPr>
          <a:lstStyle/>
          <a:p>
            <a:r>
              <a:rPr lang="en-CA" sz="1800" b="0" i="0" u="none" strike="noStrike" dirty="0">
                <a:solidFill>
                  <a:schemeClr val="tx1">
                    <a:lumMod val="50000"/>
                    <a:lumOff val="50000"/>
                  </a:schemeClr>
                </a:solidFill>
                <a:effectLst/>
                <a:latin typeface="Lato" panose="020F0502020204030203" pitchFamily="34" charset="0"/>
              </a:rPr>
              <a:t>“Why can’t I renew my books?”</a:t>
            </a:r>
            <a:endParaRPr lang="en-CA" dirty="0">
              <a:solidFill>
                <a:schemeClr val="tx1">
                  <a:lumMod val="50000"/>
                  <a:lumOff val="50000"/>
                </a:schemeClr>
              </a:solidFill>
            </a:endParaRPr>
          </a:p>
        </p:txBody>
      </p:sp>
      <p:sp>
        <p:nvSpPr>
          <p:cNvPr id="11" name="TextBox 10">
            <a:extLst>
              <a:ext uri="{FF2B5EF4-FFF2-40B4-BE49-F238E27FC236}">
                <a16:creationId xmlns:a16="http://schemas.microsoft.com/office/drawing/2014/main" id="{3B2FB50D-BC08-4A5E-8DF1-0250A015B64A}"/>
              </a:ext>
            </a:extLst>
          </p:cNvPr>
          <p:cNvSpPr txBox="1"/>
          <p:nvPr/>
        </p:nvSpPr>
        <p:spPr>
          <a:xfrm>
            <a:off x="6810375" y="5280773"/>
            <a:ext cx="1990725" cy="923330"/>
          </a:xfrm>
          <a:prstGeom prst="rect">
            <a:avLst/>
          </a:prstGeom>
          <a:noFill/>
        </p:spPr>
        <p:txBody>
          <a:bodyPr wrap="square">
            <a:spAutoFit/>
          </a:bodyPr>
          <a:lstStyle/>
          <a:p>
            <a:r>
              <a:rPr lang="en-CA" sz="1800" b="0" i="0" u="none" strike="noStrike" dirty="0">
                <a:solidFill>
                  <a:schemeClr val="tx1">
                    <a:lumMod val="50000"/>
                    <a:lumOff val="50000"/>
                  </a:schemeClr>
                </a:solidFill>
                <a:effectLst/>
                <a:latin typeface="Lato" panose="020F0502020204030203" pitchFamily="34" charset="0"/>
              </a:rPr>
              <a:t>Chat text related to requesting a live chat operator</a:t>
            </a:r>
            <a:endParaRPr lang="en-CA" dirty="0">
              <a:solidFill>
                <a:schemeClr val="tx1">
                  <a:lumMod val="50000"/>
                  <a:lumOff val="50000"/>
                </a:schemeClr>
              </a:solidFill>
            </a:endParaRPr>
          </a:p>
        </p:txBody>
      </p:sp>
      <p:sp>
        <p:nvSpPr>
          <p:cNvPr id="13" name="TextBox 12">
            <a:extLst>
              <a:ext uri="{FF2B5EF4-FFF2-40B4-BE49-F238E27FC236}">
                <a16:creationId xmlns:a16="http://schemas.microsoft.com/office/drawing/2014/main" id="{7CCB3C50-5F4D-463C-9787-97CB2CC95097}"/>
              </a:ext>
            </a:extLst>
          </p:cNvPr>
          <p:cNvSpPr txBox="1"/>
          <p:nvPr/>
        </p:nvSpPr>
        <p:spPr>
          <a:xfrm>
            <a:off x="185738" y="143172"/>
            <a:ext cx="6096000" cy="461665"/>
          </a:xfrm>
          <a:prstGeom prst="rect">
            <a:avLst/>
          </a:prstGeom>
          <a:noFill/>
        </p:spPr>
        <p:txBody>
          <a:bodyPr wrap="square">
            <a:spAutoFit/>
          </a:bodyPr>
          <a:lstStyle/>
          <a:p>
            <a:pPr lvl="0"/>
            <a:r>
              <a:rPr lang="en-US" sz="2400" dirty="0"/>
              <a:t>Techniques designed for qualitative data</a:t>
            </a:r>
          </a:p>
        </p:txBody>
      </p:sp>
      <p:sp>
        <p:nvSpPr>
          <p:cNvPr id="15" name="TextBox 14">
            <a:extLst>
              <a:ext uri="{FF2B5EF4-FFF2-40B4-BE49-F238E27FC236}">
                <a16:creationId xmlns:a16="http://schemas.microsoft.com/office/drawing/2014/main" id="{6A2B8886-5BEF-43AD-AB5C-C57CDCA96262}"/>
              </a:ext>
            </a:extLst>
          </p:cNvPr>
          <p:cNvSpPr txBox="1"/>
          <p:nvPr/>
        </p:nvSpPr>
        <p:spPr>
          <a:xfrm>
            <a:off x="6621454" y="143171"/>
            <a:ext cx="6096000" cy="461665"/>
          </a:xfrm>
          <a:prstGeom prst="rect">
            <a:avLst/>
          </a:prstGeom>
          <a:noFill/>
        </p:spPr>
        <p:txBody>
          <a:bodyPr wrap="square">
            <a:spAutoFit/>
          </a:bodyPr>
          <a:lstStyle/>
          <a:p>
            <a:pPr lvl="0"/>
            <a:r>
              <a:rPr lang="en-US" sz="2400" dirty="0"/>
              <a:t>Count &amp; use quantitative techniques</a:t>
            </a:r>
            <a:endParaRPr lang="en-CA" sz="2400" dirty="0"/>
          </a:p>
        </p:txBody>
      </p:sp>
    </p:spTree>
    <p:extLst>
      <p:ext uri="{BB962C8B-B14F-4D97-AF65-F5344CB8AC3E}">
        <p14:creationId xmlns:p14="http://schemas.microsoft.com/office/powerpoint/2010/main" val="368126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3304F98-90A2-489C-8C8E-996AA963BB64}"/>
              </a:ext>
            </a:extLst>
          </p:cNvPr>
          <p:cNvSpPr>
            <a:spLocks noGrp="1"/>
          </p:cNvSpPr>
          <p:nvPr>
            <p:ph type="title"/>
          </p:nvPr>
        </p:nvSpPr>
        <p:spPr>
          <a:xfrm>
            <a:off x="917665" y="1143293"/>
            <a:ext cx="3659291" cy="4807541"/>
          </a:xfrm>
        </p:spPr>
        <p:txBody>
          <a:bodyPr>
            <a:normAutofit/>
          </a:bodyPr>
          <a:lstStyle/>
          <a:p>
            <a:r>
              <a:rPr lang="en-US" sz="4200" b="1" i="0">
                <a:effectLst>
                  <a:outerShdw blurRad="38100" dist="38100" dir="2700000" algn="tl">
                    <a:srgbClr val="000000">
                      <a:alpha val="43137"/>
                    </a:srgbClr>
                  </a:outerShdw>
                </a:effectLst>
                <a:latin typeface="+mn-lt"/>
              </a:rPr>
              <a:t>Data Visualization</a:t>
            </a:r>
            <a:br>
              <a:rPr lang="en-US" sz="4200" b="1" i="0">
                <a:effectLst>
                  <a:outerShdw blurRad="38100" dist="38100" dir="2700000" algn="tl">
                    <a:srgbClr val="000000">
                      <a:alpha val="43137"/>
                    </a:srgbClr>
                  </a:outerShdw>
                </a:effectLst>
                <a:latin typeface="+mn-lt"/>
              </a:rPr>
            </a:br>
            <a:br>
              <a:rPr lang="en-US" sz="4200" b="1" i="0">
                <a:effectLst>
                  <a:outerShdw blurRad="38100" dist="38100" dir="2700000" algn="tl">
                    <a:srgbClr val="000000">
                      <a:alpha val="43137"/>
                    </a:srgbClr>
                  </a:outerShdw>
                </a:effectLst>
                <a:latin typeface="+mn-lt"/>
              </a:rPr>
            </a:br>
            <a:r>
              <a:rPr lang="en-US" sz="4200" i="0">
                <a:effectLst>
                  <a:outerShdw blurRad="38100" dist="38100" dir="2700000" algn="tl">
                    <a:srgbClr val="000000">
                      <a:alpha val="43137"/>
                    </a:srgbClr>
                  </a:outerShdw>
                </a:effectLst>
                <a:latin typeface="+mn-lt"/>
              </a:rPr>
              <a:t>Definitions</a:t>
            </a:r>
          </a:p>
        </p:txBody>
      </p:sp>
      <p:cxnSp>
        <p:nvCxnSpPr>
          <p:cNvPr id="13" name="Straight Connector 12">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7BB25A96-E96A-4D45-AA98-5275E81FA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956" y="0"/>
            <a:ext cx="7615044" cy="6858000"/>
          </a:xfrm>
          <a:custGeom>
            <a:avLst/>
            <a:gdLst>
              <a:gd name="connsiteX0" fmla="*/ 2017353 w 7615044"/>
              <a:gd name="connsiteY0" fmla="*/ 0 h 6858000"/>
              <a:gd name="connsiteX1" fmla="*/ 3903088 w 7615044"/>
              <a:gd name="connsiteY1" fmla="*/ 0 h 6858000"/>
              <a:gd name="connsiteX2" fmla="*/ 5215066 w 7615044"/>
              <a:gd name="connsiteY2" fmla="*/ 0 h 6858000"/>
              <a:gd name="connsiteX3" fmla="*/ 7615044 w 7615044"/>
              <a:gd name="connsiteY3" fmla="*/ 0 h 6858000"/>
              <a:gd name="connsiteX4" fmla="*/ 7615044 w 7615044"/>
              <a:gd name="connsiteY4" fmla="*/ 6858000 h 6858000"/>
              <a:gd name="connsiteX5" fmla="*/ 5215066 w 7615044"/>
              <a:gd name="connsiteY5" fmla="*/ 6858000 h 6858000"/>
              <a:gd name="connsiteX6" fmla="*/ 3903088 w 7615044"/>
              <a:gd name="connsiteY6" fmla="*/ 6858000 h 6858000"/>
              <a:gd name="connsiteX7" fmla="*/ 1292431 w 7615044"/>
              <a:gd name="connsiteY7" fmla="*/ 6858000 h 6858000"/>
              <a:gd name="connsiteX8" fmla="*/ 1012702 w 7615044"/>
              <a:gd name="connsiteY8" fmla="*/ 6549681 h 6858000"/>
              <a:gd name="connsiteX9" fmla="*/ 0 w 7615044"/>
              <a:gd name="connsiteY9" fmla="*/ 3723759 h 6858000"/>
              <a:gd name="connsiteX10" fmla="*/ 1955279 w 7615044"/>
              <a:gd name="connsiteY10"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5044" h="6858000">
                <a:moveTo>
                  <a:pt x="2017353" y="0"/>
                </a:moveTo>
                <a:lnTo>
                  <a:pt x="3903088" y="0"/>
                </a:lnTo>
                <a:lnTo>
                  <a:pt x="5215066" y="0"/>
                </a:lnTo>
                <a:lnTo>
                  <a:pt x="7615044" y="0"/>
                </a:lnTo>
                <a:lnTo>
                  <a:pt x="7615044" y="6858000"/>
                </a:lnTo>
                <a:lnTo>
                  <a:pt x="5215066" y="6858000"/>
                </a:lnTo>
                <a:lnTo>
                  <a:pt x="3903088"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7" name="Content Placeholder 4">
            <a:extLst>
              <a:ext uri="{FF2B5EF4-FFF2-40B4-BE49-F238E27FC236}">
                <a16:creationId xmlns:a16="http://schemas.microsoft.com/office/drawing/2014/main" id="{43858305-609D-4C67-9359-70B92B943435}"/>
              </a:ext>
            </a:extLst>
          </p:cNvPr>
          <p:cNvGraphicFramePr>
            <a:graphicFrameLocks noGrp="1"/>
          </p:cNvGraphicFramePr>
          <p:nvPr>
            <p:ph idx="1"/>
            <p:extLst>
              <p:ext uri="{D42A27DB-BD31-4B8C-83A1-F6EECF244321}">
                <p14:modId xmlns:p14="http://schemas.microsoft.com/office/powerpoint/2010/main" val="1286286716"/>
              </p:ext>
            </p:extLst>
          </p:nvPr>
        </p:nvGraphicFramePr>
        <p:xfrm>
          <a:off x="5745644" y="704427"/>
          <a:ext cx="6283798" cy="5757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0083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6D6D-E481-4D44-9683-F2730179DFAD}"/>
              </a:ext>
            </a:extLst>
          </p:cNvPr>
          <p:cNvSpPr>
            <a:spLocks noGrp="1"/>
          </p:cNvSpPr>
          <p:nvPr>
            <p:ph type="title"/>
          </p:nvPr>
        </p:nvSpPr>
        <p:spPr>
          <a:xfrm>
            <a:off x="1068497" y="1063256"/>
            <a:ext cx="5312254" cy="1540106"/>
          </a:xfrm>
        </p:spPr>
        <p:txBody>
          <a:bodyPr>
            <a:normAutofit/>
          </a:bodyPr>
          <a:lstStyle/>
          <a:p>
            <a:r>
              <a:rPr lang="en-US" sz="5100"/>
              <a:t>Why do we visualize data?</a:t>
            </a:r>
          </a:p>
        </p:txBody>
      </p:sp>
      <p:sp>
        <p:nvSpPr>
          <p:cNvPr id="22" name="Content Placeholder 2">
            <a:extLst>
              <a:ext uri="{FF2B5EF4-FFF2-40B4-BE49-F238E27FC236}">
                <a16:creationId xmlns:a16="http://schemas.microsoft.com/office/drawing/2014/main" id="{F1B986C0-452A-4670-A8F0-3AF2D007BB69}"/>
              </a:ext>
            </a:extLst>
          </p:cNvPr>
          <p:cNvSpPr>
            <a:spLocks noGrp="1"/>
          </p:cNvSpPr>
          <p:nvPr>
            <p:ph idx="1"/>
          </p:nvPr>
        </p:nvSpPr>
        <p:spPr>
          <a:xfrm>
            <a:off x="1068497" y="2922215"/>
            <a:ext cx="5711610" cy="2861349"/>
          </a:xfrm>
        </p:spPr>
        <p:txBody>
          <a:bodyPr>
            <a:noAutofit/>
          </a:bodyPr>
          <a:lstStyle/>
          <a:p>
            <a:r>
              <a:rPr lang="en-US" sz="2400">
                <a:latin typeface="Arial" panose="020B0604020202020204" pitchFamily="34" charset="0"/>
              </a:rPr>
              <a:t>Amplify cognition</a:t>
            </a:r>
          </a:p>
          <a:p>
            <a:pPr lvl="1"/>
            <a:endParaRPr lang="en-US" sz="1600" i="0"/>
          </a:p>
        </p:txBody>
      </p:sp>
      <p:pic>
        <p:nvPicPr>
          <p:cNvPr id="5" name="Picture 4" descr="Green dialogue boxes">
            <a:extLst>
              <a:ext uri="{FF2B5EF4-FFF2-40B4-BE49-F238E27FC236}">
                <a16:creationId xmlns:a16="http://schemas.microsoft.com/office/drawing/2014/main" id="{A978110E-9E90-4EDE-9B35-BB8501F21676}"/>
              </a:ext>
            </a:extLst>
          </p:cNvPr>
          <p:cNvPicPr>
            <a:picLocks noChangeAspect="1"/>
          </p:cNvPicPr>
          <p:nvPr/>
        </p:nvPicPr>
        <p:blipFill rotWithShape="1">
          <a:blip r:embed="rId2"/>
          <a:srcRect l="16291" r="20404" b="2"/>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1217074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cxnSp>
        <p:nvCxnSpPr>
          <p:cNvPr id="73" name="Straight Connector 7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7" name="Freeform: Shape 76">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p:cNvSpPr>
            <a:spLocks noGrp="1"/>
          </p:cNvSpPr>
          <p:nvPr>
            <p:ph type="title"/>
          </p:nvPr>
        </p:nvSpPr>
        <p:spPr>
          <a:xfrm>
            <a:off x="734781" y="1142358"/>
            <a:ext cx="3447288" cy="3342290"/>
          </a:xfrm>
        </p:spPr>
        <p:txBody>
          <a:bodyPr vert="horz" lIns="91440" tIns="45720" rIns="91440" bIns="45720" rtlCol="0" anchor="b">
            <a:normAutofit/>
          </a:bodyPr>
          <a:lstStyle/>
          <a:p>
            <a:r>
              <a:rPr lang="en-US" sz="4200" i="1" kern="1200" spc="100" baseline="0">
                <a:solidFill>
                  <a:schemeClr val="bg1"/>
                </a:solidFill>
                <a:latin typeface="+mj-lt"/>
                <a:ea typeface="+mj-ea"/>
                <a:cs typeface="+mj-cs"/>
              </a:rPr>
              <a:t>Amplify Cognition</a:t>
            </a:r>
          </a:p>
        </p:txBody>
      </p:sp>
      <p:sp>
        <p:nvSpPr>
          <p:cNvPr id="79"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9" name="Content Placeholder 2">
            <a:extLst>
              <a:ext uri="{FF2B5EF4-FFF2-40B4-BE49-F238E27FC236}">
                <a16:creationId xmlns:a16="http://schemas.microsoft.com/office/drawing/2014/main" id="{8BB4B890-F5E0-4953-8F13-B4EFA8E24508}"/>
              </a:ext>
            </a:extLst>
          </p:cNvPr>
          <p:cNvSpPr>
            <a:spLocks noGrp="1"/>
          </p:cNvSpPr>
          <p:nvPr>
            <p:ph sz="half" idx="1"/>
          </p:nvPr>
        </p:nvSpPr>
        <p:spPr>
          <a:xfrm>
            <a:off x="5974018" y="250698"/>
            <a:ext cx="6536762" cy="6607302"/>
          </a:xfrm>
        </p:spPr>
        <p:txBody>
          <a:bodyPr>
            <a:noAutofit/>
          </a:bodyPr>
          <a:lstStyle/>
          <a:p>
            <a:pPr marL="0" indent="0">
              <a:buNone/>
            </a:pPr>
            <a:r>
              <a:rPr lang="en-US" sz="1600" dirty="0"/>
              <a:t>Paradoxes – Lewis Carroll</a:t>
            </a:r>
          </a:p>
          <a:p>
            <a:pPr marL="0" indent="0">
              <a:buNone/>
            </a:pPr>
            <a:r>
              <a:rPr lang="en-US" sz="1600" dirty="0"/>
              <a:t>Paradoxes – </a:t>
            </a:r>
            <a:r>
              <a:rPr lang="en-US" sz="1600" dirty="0" err="1"/>
              <a:t>Epimenides</a:t>
            </a:r>
            <a:endParaRPr lang="en-US" sz="1600" dirty="0"/>
          </a:p>
          <a:p>
            <a:pPr marL="0" indent="0">
              <a:buNone/>
            </a:pPr>
            <a:r>
              <a:rPr lang="en-US" sz="1600" dirty="0"/>
              <a:t>Paradoxes – Self-ref</a:t>
            </a:r>
          </a:p>
          <a:p>
            <a:pPr marL="0" indent="0">
              <a:buNone/>
            </a:pPr>
            <a:r>
              <a:rPr lang="en-US" sz="1600" dirty="0"/>
              <a:t>Paradoxes – Infinity</a:t>
            </a:r>
          </a:p>
          <a:p>
            <a:pPr marL="0" indent="0">
              <a:buNone/>
            </a:pPr>
            <a:r>
              <a:rPr lang="en-US" sz="1600" dirty="0" err="1"/>
              <a:t>Epimenides</a:t>
            </a:r>
            <a:r>
              <a:rPr lang="en-US" sz="1600" dirty="0"/>
              <a:t> – Self-ref</a:t>
            </a:r>
          </a:p>
          <a:p>
            <a:pPr marL="0" indent="0">
              <a:buNone/>
            </a:pPr>
            <a:r>
              <a:rPr lang="en-US" sz="1600" dirty="0" err="1"/>
              <a:t>Epimenides</a:t>
            </a:r>
            <a:r>
              <a:rPr lang="en-US" sz="1600" dirty="0"/>
              <a:t> – </a:t>
            </a:r>
            <a:r>
              <a:rPr lang="en-US" sz="1600" dirty="0" err="1"/>
              <a:t>Tarski</a:t>
            </a:r>
            <a:endParaRPr lang="en-US" sz="1600" dirty="0"/>
          </a:p>
          <a:p>
            <a:pPr marL="0" indent="0">
              <a:buNone/>
            </a:pPr>
            <a:r>
              <a:rPr lang="en-US" sz="1600" dirty="0"/>
              <a:t>Halting Problem – </a:t>
            </a:r>
            <a:r>
              <a:rPr lang="en-US" sz="1600" dirty="0">
                <a:highlight>
                  <a:srgbClr val="FFFF00"/>
                </a:highlight>
              </a:rPr>
              <a:t>Decision Procedure</a:t>
            </a:r>
          </a:p>
          <a:p>
            <a:pPr marL="0" indent="0">
              <a:buNone/>
            </a:pPr>
            <a:r>
              <a:rPr lang="en-US" sz="1600" dirty="0"/>
              <a:t>Halting Problem – Turing</a:t>
            </a:r>
          </a:p>
          <a:p>
            <a:pPr marL="0" indent="0">
              <a:buNone/>
            </a:pPr>
            <a:r>
              <a:rPr lang="en-US" sz="1600" dirty="0"/>
              <a:t>Infinity – Halting problem</a:t>
            </a:r>
          </a:p>
          <a:p>
            <a:pPr marL="0" indent="0">
              <a:buNone/>
            </a:pPr>
            <a:r>
              <a:rPr lang="en-US" sz="1600" dirty="0"/>
              <a:t>Infinity – Recursion</a:t>
            </a:r>
          </a:p>
          <a:p>
            <a:pPr marL="0" indent="0">
              <a:buNone/>
            </a:pPr>
            <a:r>
              <a:rPr lang="en-US" sz="1600" dirty="0"/>
              <a:t>Infinity – Zeno</a:t>
            </a:r>
          </a:p>
          <a:p>
            <a:pPr marL="0" indent="0">
              <a:buNone/>
            </a:pPr>
            <a:r>
              <a:rPr lang="en-US" sz="1600" dirty="0"/>
              <a:t>Infinity – Lewis Carroll</a:t>
            </a:r>
          </a:p>
          <a:p>
            <a:pPr marL="0" indent="0">
              <a:buNone/>
            </a:pPr>
            <a:r>
              <a:rPr lang="en-US" sz="1600" dirty="0"/>
              <a:t>Zeno – Lewis Carroll</a:t>
            </a:r>
          </a:p>
          <a:p>
            <a:pPr marL="0" indent="0">
              <a:buNone/>
            </a:pPr>
            <a:r>
              <a:rPr lang="en-US" sz="1600" dirty="0"/>
              <a:t>Lewis Carroll – </a:t>
            </a:r>
            <a:r>
              <a:rPr lang="en-US" sz="1600" dirty="0">
                <a:highlight>
                  <a:srgbClr val="FFFF00"/>
                </a:highlight>
              </a:rPr>
              <a:t>Wordplay</a:t>
            </a:r>
          </a:p>
          <a:p>
            <a:pPr marL="0" indent="0">
              <a:buNone/>
            </a:pPr>
            <a:r>
              <a:rPr lang="en-US" sz="1600" dirty="0"/>
              <a:t>Tarski – </a:t>
            </a:r>
            <a:r>
              <a:rPr lang="en-US" sz="1600" dirty="0" err="1"/>
              <a:t>Epimenides</a:t>
            </a:r>
            <a:endParaRPr lang="en-US" sz="1600" dirty="0"/>
          </a:p>
          <a:p>
            <a:pPr marL="0" indent="0">
              <a:buNone/>
            </a:pPr>
            <a:r>
              <a:rPr lang="en-US" sz="1600" dirty="0"/>
              <a:t>Tarski – Truth vs Provability</a:t>
            </a:r>
          </a:p>
          <a:p>
            <a:pPr marL="0" indent="0">
              <a:buNone/>
            </a:pPr>
            <a:r>
              <a:rPr lang="en-US" sz="1600" dirty="0"/>
              <a:t>Tarski - Undecidability</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380285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73" name="Straight Connector 7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34781" y="1142358"/>
            <a:ext cx="3447288" cy="3342290"/>
          </a:xfrm>
        </p:spPr>
        <p:txBody>
          <a:bodyPr vert="horz" lIns="91440" tIns="45720" rIns="91440" bIns="45720" rtlCol="0" anchor="b">
            <a:normAutofit/>
          </a:bodyPr>
          <a:lstStyle/>
          <a:p>
            <a:r>
              <a:rPr lang="en-US" sz="4200" i="1" kern="1200" spc="100" baseline="0">
                <a:solidFill>
                  <a:schemeClr val="bg1"/>
                </a:solidFill>
                <a:latin typeface="+mj-lt"/>
                <a:ea typeface="+mj-ea"/>
                <a:cs typeface="+mj-cs"/>
              </a:rPr>
              <a:t>Amplify Cognition</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tretch/>
        </p:blipFill>
        <p:spPr bwMode="auto">
          <a:xfrm>
            <a:off x="5328083" y="819150"/>
            <a:ext cx="6644231" cy="45845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3" name="Rectangle 2">
            <a:extLst>
              <a:ext uri="{FF2B5EF4-FFF2-40B4-BE49-F238E27FC236}">
                <a16:creationId xmlns:a16="http://schemas.microsoft.com/office/drawing/2014/main" id="{34876023-872E-4C18-83CD-4BD25E622418}"/>
              </a:ext>
            </a:extLst>
          </p:cNvPr>
          <p:cNvSpPr/>
          <p:nvPr/>
        </p:nvSpPr>
        <p:spPr>
          <a:xfrm>
            <a:off x="5367875" y="3830107"/>
            <a:ext cx="1024248" cy="535095"/>
          </a:xfrm>
          <a:prstGeom prst="rect">
            <a:avLst/>
          </a:prstGeom>
          <a:solidFill>
            <a:srgbClr val="FFFF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7A410C-1838-4937-AA0A-85B7B3971FF9}"/>
              </a:ext>
            </a:extLst>
          </p:cNvPr>
          <p:cNvSpPr/>
          <p:nvPr/>
        </p:nvSpPr>
        <p:spPr>
          <a:xfrm>
            <a:off x="8963025" y="2813503"/>
            <a:ext cx="1914525" cy="548821"/>
          </a:xfrm>
          <a:prstGeom prst="rect">
            <a:avLst/>
          </a:prstGeom>
          <a:solidFill>
            <a:srgbClr val="FFFF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990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6D6D-E481-4D44-9683-F2730179DFAD}"/>
              </a:ext>
            </a:extLst>
          </p:cNvPr>
          <p:cNvSpPr>
            <a:spLocks noGrp="1"/>
          </p:cNvSpPr>
          <p:nvPr>
            <p:ph type="title"/>
          </p:nvPr>
        </p:nvSpPr>
        <p:spPr>
          <a:xfrm>
            <a:off x="1068497" y="1063256"/>
            <a:ext cx="5312254" cy="1540106"/>
          </a:xfrm>
        </p:spPr>
        <p:txBody>
          <a:bodyPr>
            <a:normAutofit/>
          </a:bodyPr>
          <a:lstStyle/>
          <a:p>
            <a:r>
              <a:rPr lang="en-US" sz="5100"/>
              <a:t>Why do we visualize data?</a:t>
            </a:r>
          </a:p>
        </p:txBody>
      </p:sp>
      <p:sp>
        <p:nvSpPr>
          <p:cNvPr id="22" name="Content Placeholder 2">
            <a:extLst>
              <a:ext uri="{FF2B5EF4-FFF2-40B4-BE49-F238E27FC236}">
                <a16:creationId xmlns:a16="http://schemas.microsoft.com/office/drawing/2014/main" id="{F1B986C0-452A-4670-A8F0-3AF2D007BB69}"/>
              </a:ext>
            </a:extLst>
          </p:cNvPr>
          <p:cNvSpPr>
            <a:spLocks noGrp="1"/>
          </p:cNvSpPr>
          <p:nvPr>
            <p:ph idx="1"/>
          </p:nvPr>
        </p:nvSpPr>
        <p:spPr>
          <a:xfrm>
            <a:off x="1068497" y="2922215"/>
            <a:ext cx="5731930" cy="2861349"/>
          </a:xfrm>
        </p:spPr>
        <p:txBody>
          <a:bodyPr>
            <a:noAutofit/>
          </a:bodyPr>
          <a:lstStyle/>
          <a:p>
            <a:r>
              <a:rPr lang="en-US" sz="2400">
                <a:latin typeface="Arial" panose="020B0604020202020204" pitchFamily="34" charset="0"/>
              </a:rPr>
              <a:t>Amplify cognition</a:t>
            </a:r>
          </a:p>
          <a:p>
            <a:r>
              <a:rPr lang="en-US" sz="2400">
                <a:latin typeface="Arial" panose="020B0604020202020204" pitchFamily="34" charset="0"/>
              </a:rPr>
              <a:t>Sometimes just break up text</a:t>
            </a:r>
          </a:p>
          <a:p>
            <a:r>
              <a:rPr lang="en-US" sz="2400">
                <a:latin typeface="Arial" panose="020B0604020202020204" pitchFamily="34" charset="0"/>
              </a:rPr>
              <a:t>Different outlook on your data</a:t>
            </a:r>
          </a:p>
          <a:p>
            <a:pPr lvl="1"/>
            <a:r>
              <a:rPr lang="en-US" sz="2000">
                <a:latin typeface="Arial" panose="020B0604020202020204" pitchFamily="34" charset="0"/>
              </a:rPr>
              <a:t>	No better way to find data 	problems</a:t>
            </a:r>
          </a:p>
          <a:p>
            <a:pPr lvl="1"/>
            <a:endParaRPr lang="en-US" sz="1600" i="0"/>
          </a:p>
        </p:txBody>
      </p:sp>
      <p:pic>
        <p:nvPicPr>
          <p:cNvPr id="5" name="Picture 4" descr="Green dialogue boxes">
            <a:extLst>
              <a:ext uri="{FF2B5EF4-FFF2-40B4-BE49-F238E27FC236}">
                <a16:creationId xmlns:a16="http://schemas.microsoft.com/office/drawing/2014/main" id="{A978110E-9E90-4EDE-9B35-BB8501F21676}"/>
              </a:ext>
            </a:extLst>
          </p:cNvPr>
          <p:cNvPicPr>
            <a:picLocks noChangeAspect="1"/>
          </p:cNvPicPr>
          <p:nvPr/>
        </p:nvPicPr>
        <p:blipFill rotWithShape="1">
          <a:blip r:embed="rId2"/>
          <a:srcRect l="16291" r="20404" b="2"/>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3862596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620E-6E68-2EF2-D4E8-978F11034204}"/>
              </a:ext>
            </a:extLst>
          </p:cNvPr>
          <p:cNvSpPr>
            <a:spLocks noGrp="1"/>
          </p:cNvSpPr>
          <p:nvPr>
            <p:ph type="title"/>
          </p:nvPr>
        </p:nvSpPr>
        <p:spPr/>
        <p:txBody>
          <a:bodyPr>
            <a:normAutofit/>
          </a:bodyPr>
          <a:lstStyle/>
          <a:p>
            <a:r>
              <a:rPr lang="en-CA" b="1" dirty="0"/>
              <a:t>Qualitative Data</a:t>
            </a:r>
            <a:br>
              <a:rPr lang="en-CA" dirty="0"/>
            </a:br>
            <a:br>
              <a:rPr lang="en-CA" dirty="0"/>
            </a:br>
            <a:r>
              <a:rPr lang="en-CA" sz="4400" dirty="0"/>
              <a:t>What has come your way?</a:t>
            </a:r>
            <a:endParaRPr lang="en-CA" dirty="0"/>
          </a:p>
        </p:txBody>
      </p:sp>
      <p:sp>
        <p:nvSpPr>
          <p:cNvPr id="3" name="Content Placeholder 2">
            <a:extLst>
              <a:ext uri="{FF2B5EF4-FFF2-40B4-BE49-F238E27FC236}">
                <a16:creationId xmlns:a16="http://schemas.microsoft.com/office/drawing/2014/main" id="{62956D9F-A6B7-946A-7216-E8857A1EF6E4}"/>
              </a:ext>
            </a:extLst>
          </p:cNvPr>
          <p:cNvSpPr>
            <a:spLocks noGrp="1"/>
          </p:cNvSpPr>
          <p:nvPr>
            <p:ph idx="1"/>
          </p:nvPr>
        </p:nvSpPr>
        <p:spPr>
          <a:xfrm>
            <a:off x="5184648" y="758951"/>
            <a:ext cx="6515212" cy="5142273"/>
          </a:xfrm>
        </p:spPr>
        <p:txBody>
          <a:bodyPr>
            <a:normAutofit/>
          </a:bodyPr>
          <a:lstStyle/>
          <a:p>
            <a:pPr marL="457200" indent="-457200">
              <a:buFont typeface="+mj-lt"/>
              <a:buAutoNum type="arabicPeriod"/>
            </a:pPr>
            <a:r>
              <a:rPr lang="en-CA" dirty="0"/>
              <a:t>What types of qualitative data have people brought you looking for help with visualization?</a:t>
            </a:r>
            <a:br>
              <a:rPr lang="en-CA" dirty="0"/>
            </a:br>
            <a:br>
              <a:rPr lang="en-CA" dirty="0"/>
            </a:br>
            <a:r>
              <a:rPr lang="en-CA" dirty="0"/>
              <a:t>(surveys, photos, audio interviews)</a:t>
            </a:r>
          </a:p>
          <a:p>
            <a:pPr marL="457200" indent="-457200">
              <a:buFont typeface="+mj-lt"/>
              <a:buAutoNum type="arabicPeriod"/>
            </a:pPr>
            <a:endParaRPr lang="en-CA" dirty="0"/>
          </a:p>
          <a:p>
            <a:pPr marL="457200" indent="-457200">
              <a:buFont typeface="+mj-lt"/>
              <a:buAutoNum type="arabicPeriod"/>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p:sp>
        <p:nvSpPr>
          <p:cNvPr id="7" name="TextBox 6">
            <a:extLst>
              <a:ext uri="{FF2B5EF4-FFF2-40B4-BE49-F238E27FC236}">
                <a16:creationId xmlns:a16="http://schemas.microsoft.com/office/drawing/2014/main" id="{55448C57-3AC6-1E24-A1AA-E6C875D7D072}"/>
              </a:ext>
            </a:extLst>
          </p:cNvPr>
          <p:cNvSpPr txBox="1"/>
          <p:nvPr/>
        </p:nvSpPr>
        <p:spPr>
          <a:xfrm>
            <a:off x="5878630" y="3274742"/>
            <a:ext cx="4709160" cy="1077218"/>
          </a:xfrm>
          <a:prstGeom prst="rect">
            <a:avLst/>
          </a:prstGeom>
          <a:noFill/>
        </p:spPr>
        <p:txBody>
          <a:bodyPr wrap="square">
            <a:spAutoFit/>
          </a:bodyPr>
          <a:lstStyle/>
          <a:p>
            <a:r>
              <a:rPr lang="en-CA" sz="3200" dirty="0">
                <a:solidFill>
                  <a:schemeClr val="accent4"/>
                </a:solidFill>
              </a:rPr>
              <a:t>https://www.menti.com/alvwvqxw8esz</a:t>
            </a:r>
          </a:p>
        </p:txBody>
      </p:sp>
      <p:pic>
        <p:nvPicPr>
          <p:cNvPr id="1026" name="Picture 2">
            <a:extLst>
              <a:ext uri="{FF2B5EF4-FFF2-40B4-BE49-F238E27FC236}">
                <a16:creationId xmlns:a16="http://schemas.microsoft.com/office/drawing/2014/main" id="{F2540124-5077-CF7C-CA9C-7C57E2BBD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314" y="4351960"/>
            <a:ext cx="2248301" cy="224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1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4DA56-4E82-432E-B00E-31D59DF53A69}"/>
              </a:ext>
            </a:extLst>
          </p:cNvPr>
          <p:cNvSpPr>
            <a:spLocks noGrp="1"/>
          </p:cNvSpPr>
          <p:nvPr>
            <p:ph type="title"/>
          </p:nvPr>
        </p:nvSpPr>
        <p:spPr>
          <a:xfrm>
            <a:off x="1078992" y="1063255"/>
            <a:ext cx="3575304" cy="4807541"/>
          </a:xfrm>
        </p:spPr>
        <p:txBody>
          <a:bodyPr>
            <a:normAutofit/>
          </a:bodyPr>
          <a:lstStyle/>
          <a:p>
            <a:r>
              <a:rPr lang="en-US" sz="5100"/>
              <a:t>Visualization</a:t>
            </a:r>
            <a:br>
              <a:rPr lang="en-US" sz="5100"/>
            </a:br>
            <a:br>
              <a:rPr lang="en-US" sz="5100"/>
            </a:br>
            <a:r>
              <a:rPr lang="en-US" sz="5100"/>
              <a:t>Building Blocks</a:t>
            </a:r>
          </a:p>
        </p:txBody>
      </p:sp>
      <p:cxnSp>
        <p:nvCxnSpPr>
          <p:cNvPr id="11" name="Straight Connector 10">
            <a:extLst>
              <a:ext uri="{FF2B5EF4-FFF2-40B4-BE49-F238E27FC236}">
                <a16:creationId xmlns:a16="http://schemas.microsoft.com/office/drawing/2014/main" id="{623022EF-4E43-4298-8E3D-DA5EF0617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AE6289E3-590C-491A-9DCA-EC4BBD6D8DC9}"/>
              </a:ext>
            </a:extLst>
          </p:cNvPr>
          <p:cNvGraphicFramePr>
            <a:graphicFrameLocks noGrp="1"/>
          </p:cNvGraphicFramePr>
          <p:nvPr>
            <p:ph idx="1"/>
            <p:extLst>
              <p:ext uri="{D42A27DB-BD31-4B8C-83A1-F6EECF244321}">
                <p14:modId xmlns:p14="http://schemas.microsoft.com/office/powerpoint/2010/main" val="1770469886"/>
              </p:ext>
            </p:extLst>
          </p:nvPr>
        </p:nvGraphicFramePr>
        <p:xfrm>
          <a:off x="5297763" y="972642"/>
          <a:ext cx="6132237" cy="503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964429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981489-EC63-4909-9DFE-40852965401A}"/>
              </a:ext>
            </a:extLst>
          </p:cNvPr>
          <p:cNvPicPr>
            <a:picLocks noChangeAspect="1"/>
          </p:cNvPicPr>
          <p:nvPr/>
        </p:nvPicPr>
        <p:blipFill rotWithShape="1">
          <a:blip r:embed="rId2">
            <a:duotone>
              <a:schemeClr val="bg2">
                <a:shade val="45000"/>
                <a:satMod val="135000"/>
              </a:schemeClr>
              <a:prstClr val="white"/>
            </a:duotone>
            <a:alphaModFix amt="40000"/>
          </a:blip>
          <a:srcRect t="7964" b="7767"/>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6AFAA-52F7-4E45-8D14-632D8F6757E7}"/>
              </a:ext>
            </a:extLst>
          </p:cNvPr>
          <p:cNvSpPr>
            <a:spLocks noGrp="1"/>
          </p:cNvSpPr>
          <p:nvPr>
            <p:ph type="title"/>
          </p:nvPr>
        </p:nvSpPr>
        <p:spPr>
          <a:xfrm>
            <a:off x="758952" y="1201002"/>
            <a:ext cx="3831335" cy="4312829"/>
          </a:xfrm>
        </p:spPr>
        <p:txBody>
          <a:bodyPr>
            <a:normAutofit/>
          </a:bodyPr>
          <a:lstStyle/>
          <a:p>
            <a:r>
              <a:rPr lang="en-US"/>
              <a:t>Purpose</a:t>
            </a:r>
          </a:p>
        </p:txBody>
      </p:sp>
      <p:cxnSp>
        <p:nvCxnSpPr>
          <p:cNvPr id="13" name="Straight Connector 12">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DC3EB2-5200-43AF-8F2E-60E3631C5AC0}"/>
              </a:ext>
            </a:extLst>
          </p:cNvPr>
          <p:cNvSpPr>
            <a:spLocks noGrp="1"/>
          </p:cNvSpPr>
          <p:nvPr>
            <p:ph idx="1"/>
          </p:nvPr>
        </p:nvSpPr>
        <p:spPr>
          <a:xfrm>
            <a:off x="5232992" y="1201002"/>
            <a:ext cx="6197007" cy="5335265"/>
          </a:xfrm>
        </p:spPr>
        <p:txBody>
          <a:bodyPr>
            <a:normAutofit/>
          </a:bodyPr>
          <a:lstStyle/>
          <a:p>
            <a:pPr marL="0" indent="0">
              <a:buNone/>
            </a:pPr>
            <a:r>
              <a:rPr lang="en-US" sz="2400" b="1"/>
              <a:t>Exploratory</a:t>
            </a:r>
          </a:p>
          <a:p>
            <a:pPr lvl="1"/>
            <a:r>
              <a:rPr lang="en-US" sz="2000"/>
              <a:t>Increase your understanding</a:t>
            </a:r>
          </a:p>
          <a:p>
            <a:pPr lvl="1"/>
            <a:r>
              <a:rPr lang="en-US" sz="2000"/>
              <a:t>Find patterns</a:t>
            </a:r>
          </a:p>
          <a:p>
            <a:pPr lvl="1"/>
            <a:r>
              <a:rPr lang="en-US" sz="2000"/>
              <a:t>Reflect your way of thinking</a:t>
            </a:r>
          </a:p>
          <a:p>
            <a:endParaRPr lang="en-US" sz="2400"/>
          </a:p>
          <a:p>
            <a:pPr marL="0" indent="0">
              <a:buNone/>
            </a:pPr>
            <a:r>
              <a:rPr lang="en-US" sz="2400" b="1"/>
              <a:t>Explanatory</a:t>
            </a:r>
          </a:p>
          <a:p>
            <a:pPr lvl="1"/>
            <a:r>
              <a:rPr lang="en-US" sz="2000"/>
              <a:t>Capture attention</a:t>
            </a:r>
          </a:p>
          <a:p>
            <a:pPr lvl="1"/>
            <a:r>
              <a:rPr lang="en-US" sz="2000"/>
              <a:t>Increase speed of understanding</a:t>
            </a:r>
          </a:p>
          <a:p>
            <a:pPr lvl="1"/>
            <a:r>
              <a:rPr lang="en-US" sz="2000"/>
              <a:t>Maximize memorability</a:t>
            </a:r>
          </a:p>
          <a:p>
            <a:pPr lvl="1"/>
            <a:r>
              <a:rPr lang="en-US" sz="2000"/>
              <a:t>Stimulate action</a:t>
            </a:r>
          </a:p>
        </p:txBody>
      </p:sp>
      <p:sp>
        <p:nvSpPr>
          <p:cNvPr id="15"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8658391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F24D8C-7F1A-4E9E-8852-923E3551836E}"/>
              </a:ext>
            </a:extLst>
          </p:cNvPr>
          <p:cNvPicPr>
            <a:picLocks noChangeAspect="1"/>
          </p:cNvPicPr>
          <p:nvPr/>
        </p:nvPicPr>
        <p:blipFill rotWithShape="1">
          <a:blip r:embed="rId2">
            <a:duotone>
              <a:schemeClr val="bg2">
                <a:shade val="45000"/>
                <a:satMod val="135000"/>
              </a:schemeClr>
              <a:prstClr val="white"/>
            </a:duotone>
            <a:alphaModFix amt="40000"/>
          </a:blip>
          <a:srcRect t="13465" b="289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F0A74-2FA7-4B8C-B725-C004D97A679F}"/>
              </a:ext>
            </a:extLst>
          </p:cNvPr>
          <p:cNvSpPr>
            <a:spLocks noGrp="1"/>
          </p:cNvSpPr>
          <p:nvPr>
            <p:ph type="title"/>
          </p:nvPr>
        </p:nvSpPr>
        <p:spPr>
          <a:xfrm>
            <a:off x="758952" y="1201002"/>
            <a:ext cx="3831335" cy="4312829"/>
          </a:xfrm>
        </p:spPr>
        <p:txBody>
          <a:bodyPr>
            <a:normAutofit/>
          </a:bodyPr>
          <a:lstStyle/>
          <a:p>
            <a:r>
              <a:rPr lang="en-US" dirty="0"/>
              <a:t>Charts &amp; Techniques</a:t>
            </a:r>
          </a:p>
        </p:txBody>
      </p:sp>
      <p:cxnSp>
        <p:nvCxnSpPr>
          <p:cNvPr id="13" name="Straight Connector 12">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754173-ED10-406F-A592-0EF1EDF9C06E}"/>
              </a:ext>
            </a:extLst>
          </p:cNvPr>
          <p:cNvSpPr>
            <a:spLocks noGrp="1"/>
          </p:cNvSpPr>
          <p:nvPr>
            <p:ph idx="1"/>
          </p:nvPr>
        </p:nvSpPr>
        <p:spPr>
          <a:xfrm>
            <a:off x="5232992" y="1201002"/>
            <a:ext cx="6197007" cy="4312829"/>
          </a:xfrm>
        </p:spPr>
        <p:txBody>
          <a:bodyPr>
            <a:normAutofit/>
          </a:bodyPr>
          <a:lstStyle/>
          <a:p>
            <a:pPr marL="0" indent="0">
              <a:buNone/>
            </a:pPr>
            <a:r>
              <a:rPr lang="en-US" sz="2800" dirty="0"/>
              <a:t>Text Extracts &amp; </a:t>
            </a:r>
            <a:r>
              <a:rPr lang="en-US" sz="2800" dirty="0" err="1"/>
              <a:t>Colours</a:t>
            </a:r>
            <a:endParaRPr lang="en-US" sz="2800" dirty="0"/>
          </a:p>
          <a:p>
            <a:pPr marL="0" indent="0">
              <a:buNone/>
            </a:pPr>
            <a:r>
              <a:rPr lang="en-US" sz="2800" dirty="0"/>
              <a:t>Mixing Quantitative &amp; Qualitative</a:t>
            </a:r>
          </a:p>
          <a:p>
            <a:pPr marL="0" indent="0">
              <a:buNone/>
            </a:pPr>
            <a:r>
              <a:rPr lang="en-US" sz="2800" dirty="0"/>
              <a:t>Word Clouds</a:t>
            </a:r>
          </a:p>
          <a:p>
            <a:pPr marL="0" indent="0">
              <a:buNone/>
            </a:pPr>
            <a:r>
              <a:rPr lang="en-US" sz="2800" dirty="0"/>
              <a:t>Venn Diagrams</a:t>
            </a:r>
          </a:p>
          <a:p>
            <a:pPr marL="0" indent="0">
              <a:buNone/>
            </a:pPr>
            <a:r>
              <a:rPr lang="en-US" sz="2800" dirty="0"/>
              <a:t>Timelines</a:t>
            </a:r>
          </a:p>
          <a:p>
            <a:pPr marL="0" indent="0">
              <a:buNone/>
            </a:pPr>
            <a:r>
              <a:rPr lang="en-US" sz="2800" dirty="0"/>
              <a:t>Networks &amp; Graphs</a:t>
            </a:r>
          </a:p>
          <a:p>
            <a:pPr marL="0" indent="0">
              <a:buNone/>
            </a:pPr>
            <a:r>
              <a:rPr lang="en-US" sz="2800" dirty="0"/>
              <a:t>Trees &amp; Hierarchies</a:t>
            </a:r>
          </a:p>
          <a:p>
            <a:pPr lvl="1"/>
            <a:endParaRPr lang="en-US" dirty="0"/>
          </a:p>
        </p:txBody>
      </p:sp>
      <p:sp>
        <p:nvSpPr>
          <p:cNvPr id="15"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91872030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DBD8-7303-42D8-B22D-51522A5D1EC4}"/>
              </a:ext>
            </a:extLst>
          </p:cNvPr>
          <p:cNvSpPr>
            <a:spLocks noGrp="1"/>
          </p:cNvSpPr>
          <p:nvPr>
            <p:ph type="title"/>
          </p:nvPr>
        </p:nvSpPr>
        <p:spPr/>
        <p:txBody>
          <a:bodyPr/>
          <a:lstStyle/>
          <a:p>
            <a:r>
              <a:rPr lang="en-US" dirty="0"/>
              <a:t>Extracted, Grouped, and </a:t>
            </a:r>
            <a:r>
              <a:rPr lang="en-US" dirty="0" err="1"/>
              <a:t>Coloured</a:t>
            </a:r>
            <a:r>
              <a:rPr lang="en-US" dirty="0"/>
              <a:t> Text</a:t>
            </a:r>
          </a:p>
        </p:txBody>
      </p:sp>
      <p:pic>
        <p:nvPicPr>
          <p:cNvPr id="6" name="Picture 5">
            <a:extLst>
              <a:ext uri="{FF2B5EF4-FFF2-40B4-BE49-F238E27FC236}">
                <a16:creationId xmlns:a16="http://schemas.microsoft.com/office/drawing/2014/main" id="{F14F67A8-80AF-44B2-9242-5CA1AC437180}"/>
              </a:ext>
            </a:extLst>
          </p:cNvPr>
          <p:cNvPicPr>
            <a:picLocks noChangeAspect="1"/>
          </p:cNvPicPr>
          <p:nvPr/>
        </p:nvPicPr>
        <p:blipFill>
          <a:blip r:embed="rId2"/>
          <a:stretch>
            <a:fillRect/>
          </a:stretch>
        </p:blipFill>
        <p:spPr>
          <a:xfrm>
            <a:off x="4590288" y="430105"/>
            <a:ext cx="7280515" cy="5268539"/>
          </a:xfrm>
          <a:prstGeom prst="rect">
            <a:avLst/>
          </a:prstGeom>
        </p:spPr>
      </p:pic>
      <p:sp>
        <p:nvSpPr>
          <p:cNvPr id="8" name="TextBox 7">
            <a:extLst>
              <a:ext uri="{FF2B5EF4-FFF2-40B4-BE49-F238E27FC236}">
                <a16:creationId xmlns:a16="http://schemas.microsoft.com/office/drawing/2014/main" id="{BC807C57-02E6-4C97-95DA-7DEF877823A4}"/>
              </a:ext>
            </a:extLst>
          </p:cNvPr>
          <p:cNvSpPr txBox="1"/>
          <p:nvPr/>
        </p:nvSpPr>
        <p:spPr>
          <a:xfrm>
            <a:off x="4590288" y="5698644"/>
            <a:ext cx="6096000" cy="338554"/>
          </a:xfrm>
          <a:prstGeom prst="rect">
            <a:avLst/>
          </a:prstGeom>
          <a:noFill/>
        </p:spPr>
        <p:txBody>
          <a:bodyPr wrap="square">
            <a:spAutoFit/>
          </a:bodyPr>
          <a:lstStyle/>
          <a:p>
            <a:r>
              <a:rPr lang="en-US" sz="1600" dirty="0">
                <a:solidFill>
                  <a:schemeClr val="bg1">
                    <a:lumMod val="50000"/>
                  </a:schemeClr>
                </a:solidFill>
              </a:rPr>
              <a:t>https://miro.com/index/</a:t>
            </a:r>
          </a:p>
        </p:txBody>
      </p:sp>
      <p:sp>
        <p:nvSpPr>
          <p:cNvPr id="7" name="TextBox 6">
            <a:extLst>
              <a:ext uri="{FF2B5EF4-FFF2-40B4-BE49-F238E27FC236}">
                <a16:creationId xmlns:a16="http://schemas.microsoft.com/office/drawing/2014/main" id="{D89E489C-F75B-4BE2-B3A7-149B8444F5AE}"/>
              </a:ext>
            </a:extLst>
          </p:cNvPr>
          <p:cNvSpPr txBox="1"/>
          <p:nvPr/>
        </p:nvSpPr>
        <p:spPr>
          <a:xfrm>
            <a:off x="4590287" y="6222010"/>
            <a:ext cx="6715887" cy="338554"/>
          </a:xfrm>
          <a:prstGeom prst="rect">
            <a:avLst/>
          </a:prstGeom>
          <a:noFill/>
        </p:spPr>
        <p:txBody>
          <a:bodyPr wrap="square">
            <a:spAutoFit/>
          </a:bodyPr>
          <a:lstStyle/>
          <a:p>
            <a:r>
              <a:rPr lang="en-CA" sz="1600" dirty="0">
                <a:solidFill>
                  <a:schemeClr val="bg1">
                    <a:lumMod val="50000"/>
                  </a:schemeClr>
                </a:solidFill>
              </a:rPr>
              <a:t>Mural is another useful, similar app https://www.mural.co/</a:t>
            </a:r>
          </a:p>
        </p:txBody>
      </p:sp>
    </p:spTree>
    <p:extLst>
      <p:ext uri="{BB962C8B-B14F-4D97-AF65-F5344CB8AC3E}">
        <p14:creationId xmlns:p14="http://schemas.microsoft.com/office/powerpoint/2010/main" val="3857501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One of my all-time favorite examples of qualitative data visualization comes from the New York Times' election coverage in 2016. They compared and contrasted speeches from Donald Trump and Hillary Clinton. First, the New York Times team presented miniature thumbnail images of each nominee's convention speech. You can even click on the thumbnail images and they'll expand so that you can read the transcript. I love how the thumbnails provide a birds-eye-view analysis of the qualitative themes from each speech simply by color-coding certain phrases.">
            <a:extLst>
              <a:ext uri="{FF2B5EF4-FFF2-40B4-BE49-F238E27FC236}">
                <a16:creationId xmlns:a16="http://schemas.microsoft.com/office/drawing/2014/main" id="{C909DBFF-B21E-41DA-8752-77212F523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49" y="77821"/>
            <a:ext cx="7022253" cy="3751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06CF5A-99AE-4DEA-852A-2DEDE348FC6D}"/>
              </a:ext>
            </a:extLst>
          </p:cNvPr>
          <p:cNvPicPr>
            <a:picLocks noChangeAspect="1"/>
          </p:cNvPicPr>
          <p:nvPr/>
        </p:nvPicPr>
        <p:blipFill>
          <a:blip r:embed="rId3"/>
          <a:stretch>
            <a:fillRect/>
          </a:stretch>
        </p:blipFill>
        <p:spPr>
          <a:xfrm>
            <a:off x="696348" y="3935859"/>
            <a:ext cx="7022254" cy="2820704"/>
          </a:xfrm>
          <a:prstGeom prst="rect">
            <a:avLst/>
          </a:prstGeom>
        </p:spPr>
      </p:pic>
      <p:sp>
        <p:nvSpPr>
          <p:cNvPr id="10" name="TextBox 9">
            <a:extLst>
              <a:ext uri="{FF2B5EF4-FFF2-40B4-BE49-F238E27FC236}">
                <a16:creationId xmlns:a16="http://schemas.microsoft.com/office/drawing/2014/main" id="{6842633A-8174-49BD-BD91-D53B1991E63B}"/>
              </a:ext>
            </a:extLst>
          </p:cNvPr>
          <p:cNvSpPr txBox="1"/>
          <p:nvPr/>
        </p:nvSpPr>
        <p:spPr>
          <a:xfrm>
            <a:off x="7908588" y="5377460"/>
            <a:ext cx="3587064" cy="830997"/>
          </a:xfrm>
          <a:prstGeom prst="rect">
            <a:avLst/>
          </a:prstGeom>
          <a:noFill/>
        </p:spPr>
        <p:txBody>
          <a:bodyPr wrap="square">
            <a:spAutoFit/>
          </a:bodyPr>
          <a:lstStyle/>
          <a:p>
            <a:r>
              <a:rPr lang="en-US" sz="1600" dirty="0">
                <a:solidFill>
                  <a:schemeClr val="bg1">
                    <a:lumMod val="50000"/>
                  </a:schemeClr>
                </a:solidFill>
              </a:rPr>
              <a:t>https://www.nytimes.com/interactive/2016/07/29/us/elections/trump-clinton-pence-kaine-speeches.html</a:t>
            </a:r>
          </a:p>
        </p:txBody>
      </p:sp>
    </p:spTree>
    <p:extLst>
      <p:ext uri="{BB962C8B-B14F-4D97-AF65-F5344CB8AC3E}">
        <p14:creationId xmlns:p14="http://schemas.microsoft.com/office/powerpoint/2010/main" val="216138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5DE630-0404-4800-851D-0CC97168E9B8}"/>
              </a:ext>
            </a:extLst>
          </p:cNvPr>
          <p:cNvPicPr>
            <a:picLocks noChangeAspect="1"/>
          </p:cNvPicPr>
          <p:nvPr/>
        </p:nvPicPr>
        <p:blipFill>
          <a:blip r:embed="rId2"/>
          <a:stretch>
            <a:fillRect/>
          </a:stretch>
        </p:blipFill>
        <p:spPr>
          <a:xfrm>
            <a:off x="714396" y="0"/>
            <a:ext cx="6043266" cy="6858000"/>
          </a:xfrm>
          <a:prstGeom prst="rect">
            <a:avLst/>
          </a:prstGeom>
        </p:spPr>
      </p:pic>
      <p:sp>
        <p:nvSpPr>
          <p:cNvPr id="7" name="TextBox 6">
            <a:extLst>
              <a:ext uri="{FF2B5EF4-FFF2-40B4-BE49-F238E27FC236}">
                <a16:creationId xmlns:a16="http://schemas.microsoft.com/office/drawing/2014/main" id="{9D469EDD-81C4-47B5-9586-6EBCCEA9E35D}"/>
              </a:ext>
            </a:extLst>
          </p:cNvPr>
          <p:cNvSpPr txBox="1"/>
          <p:nvPr/>
        </p:nvSpPr>
        <p:spPr>
          <a:xfrm>
            <a:off x="6867525" y="5729585"/>
            <a:ext cx="4305300" cy="830997"/>
          </a:xfrm>
          <a:prstGeom prst="rect">
            <a:avLst/>
          </a:prstGeom>
          <a:noFill/>
        </p:spPr>
        <p:txBody>
          <a:bodyPr wrap="square">
            <a:spAutoFit/>
          </a:bodyPr>
          <a:lstStyle/>
          <a:p>
            <a:r>
              <a:rPr lang="en-CA" sz="1600" dirty="0">
                <a:solidFill>
                  <a:schemeClr val="bg1">
                    <a:lumMod val="50000"/>
                  </a:schemeClr>
                </a:solidFill>
              </a:rPr>
              <a:t>https://www.vox.com/policy-and-politics/2018/9/28/17914308/kavanaugh-ford-question-dodge-hearing-chart</a:t>
            </a:r>
          </a:p>
        </p:txBody>
      </p:sp>
      <p:pic>
        <p:nvPicPr>
          <p:cNvPr id="2" name="Picture 1">
            <a:extLst>
              <a:ext uri="{FF2B5EF4-FFF2-40B4-BE49-F238E27FC236}">
                <a16:creationId xmlns:a16="http://schemas.microsoft.com/office/drawing/2014/main" id="{F0ED1DE0-48D4-00B6-CDEF-D9DFFB5BAD9E}"/>
              </a:ext>
            </a:extLst>
          </p:cNvPr>
          <p:cNvPicPr>
            <a:picLocks noChangeAspect="1"/>
          </p:cNvPicPr>
          <p:nvPr/>
        </p:nvPicPr>
        <p:blipFill>
          <a:blip r:embed="rId3"/>
          <a:stretch>
            <a:fillRect/>
          </a:stretch>
        </p:blipFill>
        <p:spPr>
          <a:xfrm>
            <a:off x="6989691" y="199129"/>
            <a:ext cx="5030691" cy="2839906"/>
          </a:xfrm>
          <a:prstGeom prst="rect">
            <a:avLst/>
          </a:prstGeom>
        </p:spPr>
      </p:pic>
    </p:spTree>
    <p:extLst>
      <p:ext uri="{BB962C8B-B14F-4D97-AF65-F5344CB8AC3E}">
        <p14:creationId xmlns:p14="http://schemas.microsoft.com/office/powerpoint/2010/main" val="2125059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2CAB8-D924-46B4-A674-70FF2D87B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033463"/>
            <a:ext cx="9808288" cy="37004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86373D-574A-484B-99CA-A1ECB23D16AB}"/>
              </a:ext>
            </a:extLst>
          </p:cNvPr>
          <p:cNvSpPr txBox="1"/>
          <p:nvPr/>
        </p:nvSpPr>
        <p:spPr>
          <a:xfrm>
            <a:off x="3219451" y="6430060"/>
            <a:ext cx="8743950" cy="338554"/>
          </a:xfrm>
          <a:prstGeom prst="rect">
            <a:avLst/>
          </a:prstGeom>
          <a:noFill/>
        </p:spPr>
        <p:txBody>
          <a:bodyPr wrap="square">
            <a:spAutoFit/>
          </a:bodyPr>
          <a:lstStyle/>
          <a:p>
            <a:r>
              <a:rPr lang="en-CA" sz="1600" dirty="0">
                <a:solidFill>
                  <a:schemeClr val="bg1">
                    <a:lumMod val="50000"/>
                  </a:schemeClr>
                </a:solidFill>
              </a:rPr>
              <a:t>From https://www.enago.com/academy/data-visualization-techniques-qualitative-research/</a:t>
            </a:r>
          </a:p>
        </p:txBody>
      </p:sp>
    </p:spTree>
    <p:extLst>
      <p:ext uri="{BB962C8B-B14F-4D97-AF65-F5344CB8AC3E}">
        <p14:creationId xmlns:p14="http://schemas.microsoft.com/office/powerpoint/2010/main" val="944609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73" name="Straight Connector 7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177" y="66751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79" name="Freeform: Shape 78">
            <a:extLst>
              <a:ext uri="{FF2B5EF4-FFF2-40B4-BE49-F238E27FC236}">
                <a16:creationId xmlns:a16="http://schemas.microsoft.com/office/drawing/2014/main" id="{CD14F0CE-4A68-4F5C-AC85-FF283F924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6934"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F18B83-F757-4142-920B-8D09583673FA}"/>
              </a:ext>
            </a:extLst>
          </p:cNvPr>
          <p:cNvSpPr>
            <a:spLocks noGrp="1"/>
          </p:cNvSpPr>
          <p:nvPr>
            <p:ph type="title"/>
          </p:nvPr>
        </p:nvSpPr>
        <p:spPr>
          <a:xfrm>
            <a:off x="7902054" y="1357952"/>
            <a:ext cx="3940007" cy="2769750"/>
          </a:xfrm>
        </p:spPr>
        <p:txBody>
          <a:bodyPr vert="horz" lIns="91440" tIns="45720" rIns="91440" bIns="45720" rtlCol="0" anchor="b">
            <a:normAutofit/>
          </a:bodyPr>
          <a:lstStyle/>
          <a:p>
            <a:r>
              <a:rPr lang="en-US" sz="5400" i="1" kern="1200" spc="100" baseline="0">
                <a:solidFill>
                  <a:schemeClr val="bg1"/>
                </a:solidFill>
                <a:latin typeface="+mj-lt"/>
                <a:ea typeface="+mj-ea"/>
                <a:cs typeface="+mj-cs"/>
              </a:rPr>
              <a:t>Mix Quantitative &amp; Qualitative</a:t>
            </a:r>
          </a:p>
        </p:txBody>
      </p:sp>
      <p:pic>
        <p:nvPicPr>
          <p:cNvPr id="1026" name="Picture 2" descr="Example of a chart combined with qualitative quotes.">
            <a:extLst>
              <a:ext uri="{FF2B5EF4-FFF2-40B4-BE49-F238E27FC236}">
                <a16:creationId xmlns:a16="http://schemas.microsoft.com/office/drawing/2014/main" id="{35139F75-6A32-44E9-B620-92267EC835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77" y="1665899"/>
            <a:ext cx="7097391" cy="452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6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a:extLst>
            <a:ext uri="{FF2B5EF4-FFF2-40B4-BE49-F238E27FC236}">
              <a16:creationId xmlns:a16="http://schemas.microsoft.com/office/drawing/2014/main" id="{FE747F03-D7AC-D912-DEFF-D57C80D6BF00}"/>
            </a:ext>
          </a:extLst>
        </p:cNvPr>
        <p:cNvGrpSpPr/>
        <p:nvPr/>
      </p:nvGrpSpPr>
      <p:grpSpPr>
        <a:xfrm>
          <a:off x="0" y="0"/>
          <a:ext cx="0" cy="0"/>
          <a:chOff x="0" y="0"/>
          <a:chExt cx="0" cy="0"/>
        </a:xfrm>
      </p:grpSpPr>
      <p:sp>
        <p:nvSpPr>
          <p:cNvPr id="84"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86" name="Rectangle 85">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website&#10;&#10;Description automatically generated">
            <a:extLst>
              <a:ext uri="{FF2B5EF4-FFF2-40B4-BE49-F238E27FC236}">
                <a16:creationId xmlns:a16="http://schemas.microsoft.com/office/drawing/2014/main" id="{48C981C7-F266-7397-E8FC-6D30DA02639F}"/>
              </a:ext>
            </a:extLst>
          </p:cNvPr>
          <p:cNvPicPr>
            <a:picLocks noChangeAspect="1"/>
          </p:cNvPicPr>
          <p:nvPr/>
        </p:nvPicPr>
        <p:blipFill>
          <a:blip r:embed="rId2"/>
          <a:stretch>
            <a:fillRect/>
          </a:stretch>
        </p:blipFill>
        <p:spPr>
          <a:xfrm>
            <a:off x="758952" y="1432639"/>
            <a:ext cx="10674096" cy="3682561"/>
          </a:xfrm>
          <a:prstGeom prst="rect">
            <a:avLst/>
          </a:prstGeom>
        </p:spPr>
      </p:pic>
      <p:sp>
        <p:nvSpPr>
          <p:cNvPr id="88"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8" name="TextBox 7">
            <a:extLst>
              <a:ext uri="{FF2B5EF4-FFF2-40B4-BE49-F238E27FC236}">
                <a16:creationId xmlns:a16="http://schemas.microsoft.com/office/drawing/2014/main" id="{CFC0AFE7-A7AD-2D83-704E-2C7359DD1019}"/>
              </a:ext>
            </a:extLst>
          </p:cNvPr>
          <p:cNvSpPr txBox="1"/>
          <p:nvPr/>
        </p:nvSpPr>
        <p:spPr>
          <a:xfrm>
            <a:off x="5224119" y="6255452"/>
            <a:ext cx="6559891" cy="584775"/>
          </a:xfrm>
          <a:prstGeom prst="rect">
            <a:avLst/>
          </a:prstGeom>
          <a:noFill/>
        </p:spPr>
        <p:txBody>
          <a:bodyPr wrap="square">
            <a:spAutoFit/>
          </a:bodyPr>
          <a:lstStyle/>
          <a:p>
            <a:r>
              <a:rPr lang="en-CA" sz="1600" dirty="0"/>
              <a:t>From https://www.storytellingwithdata.com/blog/2018/10/10/three-tips-for-storytelling-with-qualitative-data</a:t>
            </a:r>
          </a:p>
        </p:txBody>
      </p:sp>
    </p:spTree>
    <p:extLst>
      <p:ext uri="{BB962C8B-B14F-4D97-AF65-F5344CB8AC3E}">
        <p14:creationId xmlns:p14="http://schemas.microsoft.com/office/powerpoint/2010/main" val="218537693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CE651-3E86-4BCC-87BE-C943505A49DB}"/>
              </a:ext>
            </a:extLst>
          </p:cNvPr>
          <p:cNvSpPr>
            <a:spLocks noGrp="1"/>
          </p:cNvSpPr>
          <p:nvPr>
            <p:ph type="title"/>
          </p:nvPr>
        </p:nvSpPr>
        <p:spPr>
          <a:xfrm>
            <a:off x="1068497" y="914368"/>
            <a:ext cx="5312254" cy="1540106"/>
          </a:xfrm>
        </p:spPr>
        <p:txBody>
          <a:bodyPr>
            <a:normAutofit/>
          </a:bodyPr>
          <a:lstStyle/>
          <a:p>
            <a:r>
              <a:rPr lang="en-US"/>
              <a:t>Word Cloud</a:t>
            </a:r>
            <a:br>
              <a:rPr lang="en-US"/>
            </a:br>
            <a:r>
              <a:rPr lang="en-US" sz="2000"/>
              <a:t>aka Tag Cloud, Wordle</a:t>
            </a:r>
            <a:endParaRPr lang="en-US"/>
          </a:p>
        </p:txBody>
      </p:sp>
      <p:cxnSp>
        <p:nvCxnSpPr>
          <p:cNvPr id="11" name="Straight Connector 1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F519F6-D967-4305-9729-EA960C7CDC9E}"/>
              </a:ext>
            </a:extLst>
          </p:cNvPr>
          <p:cNvSpPr>
            <a:spLocks noGrp="1"/>
          </p:cNvSpPr>
          <p:nvPr>
            <p:ph idx="1"/>
          </p:nvPr>
        </p:nvSpPr>
        <p:spPr>
          <a:xfrm>
            <a:off x="1068497" y="2508584"/>
            <a:ext cx="5312254" cy="3970421"/>
          </a:xfrm>
        </p:spPr>
        <p:txBody>
          <a:bodyPr>
            <a:normAutofit fontScale="92500" lnSpcReduction="10000"/>
          </a:bodyPr>
          <a:lstStyle/>
          <a:p>
            <a:pPr marL="0" indent="0">
              <a:spcAft>
                <a:spcPts val="1200"/>
              </a:spcAft>
              <a:buNone/>
            </a:pPr>
            <a:r>
              <a:rPr lang="en-US"/>
              <a:t>Collection of words, often sized by importance or frequency.</a:t>
            </a:r>
          </a:p>
          <a:p>
            <a:pPr marL="0" indent="0">
              <a:spcAft>
                <a:spcPts val="1200"/>
              </a:spcAft>
              <a:buNone/>
            </a:pPr>
            <a:r>
              <a:rPr lang="en-US"/>
              <a:t>May also incorporate colour to highlight or reflect another value.</a:t>
            </a:r>
          </a:p>
          <a:p>
            <a:pPr marL="0" indent="0">
              <a:spcAft>
                <a:spcPts val="1200"/>
              </a:spcAft>
              <a:buNone/>
            </a:pPr>
            <a:r>
              <a:rPr lang="en-US"/>
              <a:t>Memorable, engaging, and easy to read.</a:t>
            </a:r>
          </a:p>
          <a:p>
            <a:pPr marL="0" indent="0">
              <a:spcAft>
                <a:spcPts val="1200"/>
              </a:spcAft>
              <a:buNone/>
            </a:pPr>
            <a:r>
              <a:rPr lang="en-US"/>
              <a:t>Conveys a general impression, not exact values.</a:t>
            </a:r>
          </a:p>
          <a:p>
            <a:pPr marL="0" indent="0">
              <a:spcAft>
                <a:spcPts val="1200"/>
              </a:spcAft>
              <a:buNone/>
            </a:pPr>
            <a:r>
              <a:rPr lang="en-US"/>
              <a:t>Useful for quick group reflection on crowdsourcing, surveys, quizzes, summaries, or feedback.</a:t>
            </a:r>
          </a:p>
        </p:txBody>
      </p:sp>
      <p:sp>
        <p:nvSpPr>
          <p:cNvPr id="13" name="Freeform: Shape 12">
            <a:extLst>
              <a:ext uri="{FF2B5EF4-FFF2-40B4-BE49-F238E27FC236}">
                <a16:creationId xmlns:a16="http://schemas.microsoft.com/office/drawing/2014/main" id="{CAF8A158-E51E-4253-820B-3970F739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6934" y="0"/>
            <a:ext cx="5215066" cy="6858000"/>
          </a:xfrm>
          <a:custGeom>
            <a:avLst/>
            <a:gdLst>
              <a:gd name="connsiteX0" fmla="*/ 2017353 w 5215066"/>
              <a:gd name="connsiteY0" fmla="*/ 0 h 6858000"/>
              <a:gd name="connsiteX1" fmla="*/ 5215066 w 5215066"/>
              <a:gd name="connsiteY1" fmla="*/ 0 h 6858000"/>
              <a:gd name="connsiteX2" fmla="*/ 5215066 w 5215066"/>
              <a:gd name="connsiteY2" fmla="*/ 6858000 h 6858000"/>
              <a:gd name="connsiteX3" fmla="*/ 1292431 w 5215066"/>
              <a:gd name="connsiteY3" fmla="*/ 6858000 h 6858000"/>
              <a:gd name="connsiteX4" fmla="*/ 1012702 w 5215066"/>
              <a:gd name="connsiteY4" fmla="*/ 6549681 h 6858000"/>
              <a:gd name="connsiteX5" fmla="*/ 0 w 5215066"/>
              <a:gd name="connsiteY5" fmla="*/ 3723759 h 6858000"/>
              <a:gd name="connsiteX6" fmla="*/ 1955279 w 5215066"/>
              <a:gd name="connsiteY6"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9D77134-6051-4D9C-ABFA-77744C238EC7}"/>
              </a:ext>
            </a:extLst>
          </p:cNvPr>
          <p:cNvPicPr>
            <a:picLocks noChangeAspect="1"/>
          </p:cNvPicPr>
          <p:nvPr/>
        </p:nvPicPr>
        <p:blipFill>
          <a:blip r:embed="rId2"/>
          <a:stretch>
            <a:fillRect/>
          </a:stretch>
        </p:blipFill>
        <p:spPr>
          <a:xfrm>
            <a:off x="6976934" y="1834082"/>
            <a:ext cx="5452689" cy="3694196"/>
          </a:xfrm>
          <a:prstGeom prst="roundRect">
            <a:avLst>
              <a:gd name="adj" fmla="val 48982"/>
            </a:avLst>
          </a:prstGeom>
        </p:spPr>
      </p:pic>
      <p:sp>
        <p:nvSpPr>
          <p:cNvPr id="1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89527609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262EF-4612-FE42-1732-3D2B98ECC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8B021-790F-8642-F039-883B9515F1C1}"/>
              </a:ext>
            </a:extLst>
          </p:cNvPr>
          <p:cNvSpPr>
            <a:spLocks noGrp="1"/>
          </p:cNvSpPr>
          <p:nvPr>
            <p:ph type="title"/>
          </p:nvPr>
        </p:nvSpPr>
        <p:spPr/>
        <p:txBody>
          <a:bodyPr>
            <a:normAutofit/>
          </a:bodyPr>
          <a:lstStyle/>
          <a:p>
            <a:r>
              <a:rPr lang="en-CA" b="1" dirty="0"/>
              <a:t>Qualitative Data</a:t>
            </a:r>
            <a:br>
              <a:rPr lang="en-CA" dirty="0"/>
            </a:br>
            <a:br>
              <a:rPr lang="en-CA" dirty="0"/>
            </a:br>
            <a:r>
              <a:rPr lang="en-CA" sz="4400" dirty="0"/>
              <a:t>What has come your way?</a:t>
            </a:r>
            <a:endParaRPr lang="en-CA" dirty="0"/>
          </a:p>
        </p:txBody>
      </p:sp>
      <p:sp>
        <p:nvSpPr>
          <p:cNvPr id="3" name="Content Placeholder 2">
            <a:extLst>
              <a:ext uri="{FF2B5EF4-FFF2-40B4-BE49-F238E27FC236}">
                <a16:creationId xmlns:a16="http://schemas.microsoft.com/office/drawing/2014/main" id="{184B6503-C6E1-A29D-1A1F-0C3807E3E052}"/>
              </a:ext>
            </a:extLst>
          </p:cNvPr>
          <p:cNvSpPr>
            <a:spLocks noGrp="1"/>
          </p:cNvSpPr>
          <p:nvPr>
            <p:ph idx="1"/>
          </p:nvPr>
        </p:nvSpPr>
        <p:spPr>
          <a:xfrm>
            <a:off x="5184648" y="758951"/>
            <a:ext cx="6515212" cy="5142273"/>
          </a:xfrm>
        </p:spPr>
        <p:txBody>
          <a:bodyPr>
            <a:normAutofit/>
          </a:bodyPr>
          <a:lstStyle/>
          <a:p>
            <a:pPr marL="457200" indent="-457200">
              <a:buFont typeface="+mj-lt"/>
              <a:buAutoNum type="arabicPeriod"/>
            </a:pPr>
            <a:r>
              <a:rPr lang="en-CA" dirty="0"/>
              <a:t>What types of qualitative data have people brought you looking for help with visualization?</a:t>
            </a:r>
            <a:br>
              <a:rPr lang="en-CA" dirty="0"/>
            </a:br>
            <a:br>
              <a:rPr lang="en-CA" dirty="0"/>
            </a:br>
            <a:r>
              <a:rPr lang="en-CA" dirty="0"/>
              <a:t>(surveys, photos, audio interviews)</a:t>
            </a:r>
          </a:p>
          <a:p>
            <a:pPr marL="457200" indent="-457200">
              <a:buFont typeface="+mj-lt"/>
              <a:buAutoNum type="arabicPeriod"/>
            </a:pPr>
            <a:endParaRPr lang="en-CA" dirty="0"/>
          </a:p>
          <a:p>
            <a:pPr marL="457200" indent="-457200">
              <a:buFont typeface="+mj-lt"/>
              <a:buAutoNum type="arabicPeriod"/>
            </a:pPr>
            <a:endParaRPr lang="en-CA" dirty="0"/>
          </a:p>
          <a:p>
            <a:pPr marL="457200" indent="-457200">
              <a:buFont typeface="+mj-lt"/>
              <a:buAutoNum type="arabicPeriod"/>
            </a:pPr>
            <a:r>
              <a:rPr lang="en-CA" dirty="0"/>
              <a:t>Have there been specific visualization outputs that people been wanting help with for qualitative projects?</a:t>
            </a:r>
            <a:br>
              <a:rPr lang="en-CA" dirty="0"/>
            </a:br>
            <a:br>
              <a:rPr lang="en-CA" dirty="0"/>
            </a:br>
            <a:r>
              <a:rPr lang="en-CA" dirty="0"/>
              <a:t>(timelines, infographics, networks/trees)</a:t>
            </a:r>
          </a:p>
          <a:p>
            <a:pPr marL="457200" indent="-457200">
              <a:buFont typeface="+mj-lt"/>
              <a:buAutoNum type="arabicPeriod"/>
            </a:pPr>
            <a:endParaRPr lang="en-CA" dirty="0"/>
          </a:p>
          <a:p>
            <a:pPr marL="457200" indent="-457200">
              <a:buFont typeface="+mj-lt"/>
              <a:buAutoNum type="arabicPeriod"/>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p:sp>
        <p:nvSpPr>
          <p:cNvPr id="4" name="TextBox 3">
            <a:extLst>
              <a:ext uri="{FF2B5EF4-FFF2-40B4-BE49-F238E27FC236}">
                <a16:creationId xmlns:a16="http://schemas.microsoft.com/office/drawing/2014/main" id="{D8991364-2C58-4F86-6A11-E169CF6C8526}"/>
              </a:ext>
            </a:extLst>
          </p:cNvPr>
          <p:cNvSpPr txBox="1"/>
          <p:nvPr/>
        </p:nvSpPr>
        <p:spPr>
          <a:xfrm>
            <a:off x="4179144" y="5362614"/>
            <a:ext cx="4709160" cy="1077218"/>
          </a:xfrm>
          <a:prstGeom prst="rect">
            <a:avLst/>
          </a:prstGeom>
          <a:noFill/>
        </p:spPr>
        <p:txBody>
          <a:bodyPr wrap="square">
            <a:spAutoFit/>
          </a:bodyPr>
          <a:lstStyle/>
          <a:p>
            <a:r>
              <a:rPr lang="en-CA" sz="3200" dirty="0">
                <a:solidFill>
                  <a:schemeClr val="accent4"/>
                </a:solidFill>
              </a:rPr>
              <a:t>https://www.menti.com/alvwvqxw8esz</a:t>
            </a:r>
          </a:p>
        </p:txBody>
      </p:sp>
      <p:pic>
        <p:nvPicPr>
          <p:cNvPr id="5" name="Picture 2">
            <a:extLst>
              <a:ext uri="{FF2B5EF4-FFF2-40B4-BE49-F238E27FC236}">
                <a16:creationId xmlns:a16="http://schemas.microsoft.com/office/drawing/2014/main" id="{B1B200B1-4D55-FBFD-7A30-E7CC14E5C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1532" y="5094036"/>
            <a:ext cx="1614375" cy="16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46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21A04F-BAA1-B205-21B5-91C2E8309CEA}"/>
              </a:ext>
            </a:extLst>
          </p:cNvPr>
          <p:cNvSpPr txBox="1"/>
          <p:nvPr/>
        </p:nvSpPr>
        <p:spPr>
          <a:xfrm>
            <a:off x="218973" y="5934670"/>
            <a:ext cx="11360217" cy="923330"/>
          </a:xfrm>
          <a:prstGeom prst="rect">
            <a:avLst/>
          </a:prstGeom>
          <a:noFill/>
        </p:spPr>
        <p:txBody>
          <a:bodyPr wrap="square">
            <a:spAutoFit/>
          </a:bodyPr>
          <a:lstStyle/>
          <a:p>
            <a:r>
              <a:rPr lang="fr-CA" sz="1800" i="1" dirty="0" err="1">
                <a:effectLst/>
                <a:latin typeface="Aptos" panose="020B0004020202020204" pitchFamily="34" charset="0"/>
                <a:ea typeface="Aptos" panose="020B0004020202020204" pitchFamily="34" charset="0"/>
                <a:cs typeface="Aptos" panose="020B0004020202020204" pitchFamily="34" charset="0"/>
              </a:rPr>
              <a:t>From</a:t>
            </a:r>
            <a:r>
              <a:rPr lang="fr-CA" sz="1800" i="1" dirty="0">
                <a:effectLst/>
                <a:latin typeface="Aptos" panose="020B0004020202020204" pitchFamily="34" charset="0"/>
                <a:ea typeface="Aptos" panose="020B0004020202020204" pitchFamily="34" charset="0"/>
                <a:cs typeface="Aptos" panose="020B0004020202020204" pitchFamily="34" charset="0"/>
              </a:rPr>
              <a:t>:</a:t>
            </a:r>
            <a:r>
              <a:rPr lang="fr-CA" sz="1800" dirty="0">
                <a:effectLst/>
                <a:latin typeface="Aptos" panose="020B0004020202020204" pitchFamily="34" charset="0"/>
                <a:ea typeface="Aptos" panose="020B0004020202020204" pitchFamily="34" charset="0"/>
                <a:cs typeface="Aptos" panose="020B0004020202020204" pitchFamily="34" charset="0"/>
              </a:rPr>
              <a:t> Mouton, M., Boulton, A., Solomon, O., &amp; Rock, M. J. (2019). </a:t>
            </a:r>
            <a:r>
              <a:rPr lang="en-CA" sz="1800" dirty="0">
                <a:effectLst/>
                <a:latin typeface="Aptos" panose="020B0004020202020204" pitchFamily="34" charset="0"/>
                <a:ea typeface="Aptos" panose="020B0004020202020204" pitchFamily="34" charset="0"/>
                <a:cs typeface="Aptos" panose="020B0004020202020204" pitchFamily="34" charset="0"/>
              </a:rPr>
              <a:t>‘When the dog bites’: What can we learn about health geography from newspaper coverage in a ‘model city’ for dog-bite prevention?</a:t>
            </a:r>
            <a:r>
              <a:rPr lang="en-CA" sz="1800" i="1" dirty="0">
                <a:effectLst/>
                <a:latin typeface="Aptos" panose="020B0004020202020204" pitchFamily="34" charset="0"/>
                <a:ea typeface="Aptos" panose="020B0004020202020204" pitchFamily="34" charset="0"/>
                <a:cs typeface="Aptos" panose="020B0004020202020204" pitchFamily="34" charset="0"/>
              </a:rPr>
              <a:t> Health &amp; place</a:t>
            </a:r>
            <a:r>
              <a:rPr lang="en-CA" sz="1800" dirty="0">
                <a:effectLst/>
                <a:latin typeface="Aptos" panose="020B0004020202020204" pitchFamily="34" charset="0"/>
                <a:ea typeface="Aptos" panose="020B0004020202020204" pitchFamily="34" charset="0"/>
                <a:cs typeface="Aptos" panose="020B0004020202020204" pitchFamily="34" charset="0"/>
              </a:rPr>
              <a:t>, </a:t>
            </a:r>
            <a:r>
              <a:rPr lang="en-CA" sz="1800" i="1" dirty="0">
                <a:effectLst/>
                <a:latin typeface="Aptos" panose="020B0004020202020204" pitchFamily="34" charset="0"/>
                <a:ea typeface="Aptos" panose="020B0004020202020204" pitchFamily="34" charset="0"/>
                <a:cs typeface="Aptos" panose="020B0004020202020204" pitchFamily="34" charset="0"/>
              </a:rPr>
              <a:t>57</a:t>
            </a:r>
            <a:r>
              <a:rPr lang="en-CA" sz="1800" dirty="0">
                <a:effectLst/>
                <a:latin typeface="Aptos" panose="020B0004020202020204" pitchFamily="34" charset="0"/>
                <a:ea typeface="Aptos" panose="020B0004020202020204" pitchFamily="34" charset="0"/>
                <a:cs typeface="Aptos" panose="020B0004020202020204" pitchFamily="34" charset="0"/>
              </a:rPr>
              <a:t>, 70-73.</a:t>
            </a:r>
            <a:endParaRPr lang="en-CA" sz="2000" dirty="0">
              <a:effectLst/>
              <a:latin typeface="Aptos" panose="020B0004020202020204" pitchFamily="34" charset="0"/>
              <a:ea typeface="Aptos" panose="020B0004020202020204" pitchFamily="34" charset="0"/>
              <a:cs typeface="Aptos" panose="020B0004020202020204" pitchFamily="34" charset="0"/>
            </a:endParaRPr>
          </a:p>
          <a:p>
            <a:r>
              <a:rPr lang="en-CA" sz="1800" dirty="0">
                <a:effectLst/>
                <a:latin typeface="Aptos" panose="020B0004020202020204" pitchFamily="34" charset="0"/>
                <a:ea typeface="Aptos" panose="020B0004020202020204" pitchFamily="34" charset="0"/>
                <a:cs typeface="Aptos" panose="020B0004020202020204" pitchFamily="34" charset="0"/>
              </a:rPr>
              <a:t>DOI: </a:t>
            </a:r>
            <a:r>
              <a:rPr lang="en-CA"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2"/>
              </a:rPr>
              <a:t>10.1016/j.healthplace.2019.03.001</a:t>
            </a:r>
            <a:endParaRPr lang="en-CA" sz="20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D8077894-65C7-A837-E7CF-FA43BC3162CB}"/>
              </a:ext>
            </a:extLst>
          </p:cNvPr>
          <p:cNvPicPr>
            <a:picLocks noChangeAspect="1"/>
          </p:cNvPicPr>
          <p:nvPr/>
        </p:nvPicPr>
        <p:blipFill>
          <a:blip r:embed="rId3"/>
          <a:stretch>
            <a:fillRect/>
          </a:stretch>
        </p:blipFill>
        <p:spPr>
          <a:xfrm>
            <a:off x="4984776" y="417442"/>
            <a:ext cx="6026682" cy="4840357"/>
          </a:xfrm>
          <a:prstGeom prst="roundRect">
            <a:avLst/>
          </a:prstGeom>
          <a:effectLst>
            <a:glow rad="101600">
              <a:schemeClr val="bg1">
                <a:alpha val="60000"/>
              </a:schemeClr>
            </a:glow>
          </a:effectLst>
        </p:spPr>
      </p:pic>
      <p:sp>
        <p:nvSpPr>
          <p:cNvPr id="8" name="TextBox 7">
            <a:extLst>
              <a:ext uri="{FF2B5EF4-FFF2-40B4-BE49-F238E27FC236}">
                <a16:creationId xmlns:a16="http://schemas.microsoft.com/office/drawing/2014/main" id="{44B6FE98-8D20-99DC-4C01-990EA5F365DC}"/>
              </a:ext>
            </a:extLst>
          </p:cNvPr>
          <p:cNvSpPr txBox="1"/>
          <p:nvPr/>
        </p:nvSpPr>
        <p:spPr>
          <a:xfrm>
            <a:off x="652138" y="540890"/>
            <a:ext cx="3005462" cy="2246769"/>
          </a:xfrm>
          <a:prstGeom prst="rect">
            <a:avLst/>
          </a:prstGeom>
          <a:noFill/>
        </p:spPr>
        <p:txBody>
          <a:bodyPr wrap="square">
            <a:spAutoFit/>
          </a:bodyPr>
          <a:lstStyle/>
          <a:p>
            <a:r>
              <a:rPr lang="en-CA" sz="2800" b="0" i="0" cap="all" dirty="0">
                <a:solidFill>
                  <a:srgbClr val="1F1F1F"/>
                </a:solidFill>
                <a:effectLst/>
                <a:latin typeface="ElsevierGulliver"/>
              </a:rPr>
              <a:t>25 most-frequently used words in a collection of media reports</a:t>
            </a:r>
            <a:endParaRPr lang="en-CA" sz="2800" cap="all" dirty="0"/>
          </a:p>
        </p:txBody>
      </p:sp>
      <p:pic>
        <p:nvPicPr>
          <p:cNvPr id="12" name="Picture 11">
            <a:extLst>
              <a:ext uri="{FF2B5EF4-FFF2-40B4-BE49-F238E27FC236}">
                <a16:creationId xmlns:a16="http://schemas.microsoft.com/office/drawing/2014/main" id="{601C5F86-B38B-71B1-5E7B-6079C64CFFBC}"/>
              </a:ext>
            </a:extLst>
          </p:cNvPr>
          <p:cNvPicPr>
            <a:picLocks noChangeAspect="1"/>
          </p:cNvPicPr>
          <p:nvPr/>
        </p:nvPicPr>
        <p:blipFill>
          <a:blip r:embed="rId4"/>
          <a:stretch>
            <a:fillRect/>
          </a:stretch>
        </p:blipFill>
        <p:spPr>
          <a:xfrm>
            <a:off x="11436768" y="5725950"/>
            <a:ext cx="765274" cy="923330"/>
          </a:xfrm>
          <a:prstGeom prst="rect">
            <a:avLst/>
          </a:prstGeom>
        </p:spPr>
      </p:pic>
    </p:spTree>
    <p:extLst>
      <p:ext uri="{BB962C8B-B14F-4D97-AF65-F5344CB8AC3E}">
        <p14:creationId xmlns:p14="http://schemas.microsoft.com/office/powerpoint/2010/main" val="413989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text on a blue background&#10;&#10;Description automatically generated">
            <a:extLst>
              <a:ext uri="{FF2B5EF4-FFF2-40B4-BE49-F238E27FC236}">
                <a16:creationId xmlns:a16="http://schemas.microsoft.com/office/drawing/2014/main" id="{77874BF1-1832-21D1-57D4-A4D0ED6CF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14312"/>
            <a:ext cx="11430000" cy="6429375"/>
          </a:xfrm>
          <a:prstGeom prst="rect">
            <a:avLst/>
          </a:prstGeom>
        </p:spPr>
      </p:pic>
      <p:sp>
        <p:nvSpPr>
          <p:cNvPr id="5" name="TextBox 4">
            <a:extLst>
              <a:ext uri="{FF2B5EF4-FFF2-40B4-BE49-F238E27FC236}">
                <a16:creationId xmlns:a16="http://schemas.microsoft.com/office/drawing/2014/main" id="{C0C5E53C-035E-2132-16B9-F89CCE1781A1}"/>
              </a:ext>
            </a:extLst>
          </p:cNvPr>
          <p:cNvSpPr txBox="1"/>
          <p:nvPr/>
        </p:nvSpPr>
        <p:spPr>
          <a:xfrm>
            <a:off x="8286750" y="6555343"/>
            <a:ext cx="3876675" cy="307777"/>
          </a:xfrm>
          <a:prstGeom prst="rect">
            <a:avLst/>
          </a:prstGeom>
          <a:noFill/>
        </p:spPr>
        <p:txBody>
          <a:bodyPr wrap="square">
            <a:spAutoFit/>
          </a:bodyPr>
          <a:lstStyle/>
          <a:p>
            <a:r>
              <a:rPr lang="en-CA" sz="1400" dirty="0">
                <a:solidFill>
                  <a:schemeClr val="bg1">
                    <a:lumMod val="50000"/>
                  </a:schemeClr>
                </a:solidFill>
              </a:rPr>
              <a:t>https://www.americanprogressaction.org/</a:t>
            </a:r>
          </a:p>
        </p:txBody>
      </p:sp>
    </p:spTree>
    <p:extLst>
      <p:ext uri="{BB962C8B-B14F-4D97-AF65-F5344CB8AC3E}">
        <p14:creationId xmlns:p14="http://schemas.microsoft.com/office/powerpoint/2010/main" val="173888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C48DAB-4DFE-44A9-AE90-238E2F44AE32}"/>
              </a:ext>
            </a:extLst>
          </p:cNvPr>
          <p:cNvSpPr>
            <a:spLocks noGrp="1"/>
          </p:cNvSpPr>
          <p:nvPr>
            <p:ph type="title"/>
          </p:nvPr>
        </p:nvSpPr>
        <p:spPr>
          <a:xfrm>
            <a:off x="7885744" y="691762"/>
            <a:ext cx="3541205" cy="1706649"/>
          </a:xfrm>
        </p:spPr>
        <p:txBody>
          <a:bodyPr anchor="ctr">
            <a:normAutofit/>
          </a:bodyPr>
          <a:lstStyle/>
          <a:p>
            <a:r>
              <a:rPr lang="en-US" sz="4800"/>
              <a:t>Word Cloud</a:t>
            </a:r>
          </a:p>
        </p:txBody>
      </p:sp>
      <p:pic>
        <p:nvPicPr>
          <p:cNvPr id="4" name="Picture 3" descr="Text&#10;&#10;Description automatically generated">
            <a:extLst>
              <a:ext uri="{FF2B5EF4-FFF2-40B4-BE49-F238E27FC236}">
                <a16:creationId xmlns:a16="http://schemas.microsoft.com/office/drawing/2014/main" id="{E1CDC363-644D-4549-9A45-0F1FF296B580}"/>
              </a:ext>
            </a:extLst>
          </p:cNvPr>
          <p:cNvPicPr>
            <a:picLocks noChangeAspect="1"/>
          </p:cNvPicPr>
          <p:nvPr/>
        </p:nvPicPr>
        <p:blipFill>
          <a:blip r:embed="rId2"/>
          <a:stretch>
            <a:fillRect/>
          </a:stretch>
        </p:blipFill>
        <p:spPr>
          <a:xfrm>
            <a:off x="758953" y="1329089"/>
            <a:ext cx="6301805" cy="3812592"/>
          </a:xfrm>
          <a:prstGeom prst="roundRect">
            <a:avLst>
              <a:gd name="adj" fmla="val 17614"/>
            </a:avLst>
          </a:prstGeom>
        </p:spPr>
      </p:pic>
      <p:cxnSp>
        <p:nvCxnSpPr>
          <p:cNvPr id="11" name="Straight Connector 10">
            <a:extLst>
              <a:ext uri="{FF2B5EF4-FFF2-40B4-BE49-F238E27FC236}">
                <a16:creationId xmlns:a16="http://schemas.microsoft.com/office/drawing/2014/main" id="{61A0812C-8DCE-4CA2-904B-A5A5C12CA4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005840"/>
            <a:ext cx="0" cy="5852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984875-1FC2-4443-8ECF-A1053E3B3913}"/>
              </a:ext>
            </a:extLst>
          </p:cNvPr>
          <p:cNvSpPr>
            <a:spLocks noGrp="1"/>
          </p:cNvSpPr>
          <p:nvPr>
            <p:ph idx="1"/>
          </p:nvPr>
        </p:nvSpPr>
        <p:spPr>
          <a:xfrm>
            <a:off x="7888666" y="2623930"/>
            <a:ext cx="3541205" cy="3158160"/>
          </a:xfrm>
        </p:spPr>
        <p:txBody>
          <a:bodyPr>
            <a:normAutofit/>
          </a:bodyPr>
          <a:lstStyle/>
          <a:p>
            <a:pPr marL="0" indent="0">
              <a:buNone/>
            </a:pPr>
            <a:r>
              <a:rPr lang="en-US" b="1" dirty="0"/>
              <a:t>Considerations</a:t>
            </a:r>
          </a:p>
          <a:p>
            <a:pPr marL="0" indent="0">
              <a:buNone/>
            </a:pPr>
            <a:r>
              <a:rPr lang="en-US" dirty="0"/>
              <a:t>Beware of random </a:t>
            </a:r>
            <a:r>
              <a:rPr lang="en-US" dirty="0" err="1"/>
              <a:t>colours</a:t>
            </a:r>
            <a:endParaRPr lang="en-US" dirty="0"/>
          </a:p>
          <a:p>
            <a:pPr marL="0" indent="0">
              <a:buNone/>
            </a:pPr>
            <a:r>
              <a:rPr lang="en-US" dirty="0"/>
              <a:t>Pick easy to read fonts</a:t>
            </a:r>
          </a:p>
          <a:p>
            <a:pPr marL="0" indent="0">
              <a:buNone/>
            </a:pPr>
            <a:r>
              <a:rPr lang="en-US" dirty="0"/>
              <a:t>Stop words &amp; synonyms</a:t>
            </a:r>
          </a:p>
          <a:p>
            <a:pPr marL="0" indent="0">
              <a:buNone/>
            </a:pPr>
            <a:r>
              <a:rPr lang="en-US" dirty="0"/>
              <a:t>Use important/unique words</a:t>
            </a:r>
          </a:p>
          <a:p>
            <a:pPr marL="0" indent="0">
              <a:buNone/>
            </a:pPr>
            <a:r>
              <a:rPr lang="en-US" dirty="0"/>
              <a:t>Context is removed</a:t>
            </a:r>
          </a:p>
          <a:p>
            <a:pPr marL="0" indent="0">
              <a:buNone/>
            </a:pPr>
            <a:r>
              <a:rPr lang="en-US" dirty="0"/>
              <a:t>Can be overused</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74885872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F9663-7D0F-40C3-BB6C-19B6682B78CF}"/>
              </a:ext>
            </a:extLst>
          </p:cNvPr>
          <p:cNvSpPr>
            <a:spLocks noGrp="1"/>
          </p:cNvSpPr>
          <p:nvPr>
            <p:ph type="title"/>
          </p:nvPr>
        </p:nvSpPr>
        <p:spPr>
          <a:xfrm>
            <a:off x="1068497" y="1063256"/>
            <a:ext cx="5312254" cy="1540106"/>
          </a:xfrm>
        </p:spPr>
        <p:txBody>
          <a:bodyPr>
            <a:normAutofit/>
          </a:bodyPr>
          <a:lstStyle/>
          <a:p>
            <a:r>
              <a:rPr lang="en-US"/>
              <a:t>Word Cloud</a:t>
            </a:r>
          </a:p>
        </p:txBody>
      </p:sp>
      <p:cxnSp>
        <p:nvCxnSpPr>
          <p:cNvPr id="13" name="Straight Connector 12">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13E1A1-7ECE-458D-B7D8-C3A691547D44}"/>
              </a:ext>
            </a:extLst>
          </p:cNvPr>
          <p:cNvSpPr>
            <a:spLocks noGrp="1"/>
          </p:cNvSpPr>
          <p:nvPr>
            <p:ph idx="1"/>
          </p:nvPr>
        </p:nvSpPr>
        <p:spPr>
          <a:xfrm>
            <a:off x="1068497" y="2376237"/>
            <a:ext cx="5312254" cy="3771899"/>
          </a:xfrm>
        </p:spPr>
        <p:txBody>
          <a:bodyPr>
            <a:normAutofit/>
          </a:bodyPr>
          <a:lstStyle/>
          <a:p>
            <a:pPr marL="0" indent="0">
              <a:lnSpc>
                <a:spcPct val="100000"/>
              </a:lnSpc>
              <a:buNone/>
            </a:pPr>
            <a:r>
              <a:rPr lang="en-US" sz="2400" b="0" i="0" dirty="0">
                <a:effectLst/>
                <a:latin typeface="Montserrat" panose="00000500000000000000" pitchFamily="2" charset="0"/>
              </a:rPr>
              <a:t>Simply looking at how often a word or phrase appears in your dataset is </a:t>
            </a:r>
            <a:r>
              <a:rPr lang="en-US" sz="2400" b="0" i="1" dirty="0">
                <a:effectLst/>
                <a:latin typeface="Montserrat" panose="00000500000000000000" pitchFamily="2" charset="0"/>
              </a:rPr>
              <a:t>not</a:t>
            </a:r>
            <a:r>
              <a:rPr lang="en-US" sz="2400" b="0" i="0" dirty="0">
                <a:effectLst/>
                <a:latin typeface="Montserrat" panose="00000500000000000000" pitchFamily="2" charset="0"/>
              </a:rPr>
              <a:t> a sufficient way to analyze your data!</a:t>
            </a:r>
          </a:p>
          <a:p>
            <a:pPr marL="0" indent="0">
              <a:lnSpc>
                <a:spcPct val="100000"/>
              </a:lnSpc>
              <a:buNone/>
            </a:pPr>
            <a:endParaRPr lang="en-US" sz="2400" dirty="0">
              <a:latin typeface="Montserrat" panose="00000500000000000000" pitchFamily="2" charset="0"/>
            </a:endParaRPr>
          </a:p>
          <a:p>
            <a:pPr marL="0" indent="0">
              <a:lnSpc>
                <a:spcPct val="100000"/>
              </a:lnSpc>
              <a:buNone/>
            </a:pPr>
            <a:r>
              <a:rPr lang="en-US" sz="2400" b="1" dirty="0">
                <a:latin typeface="Montserrat" panose="00000500000000000000" pitchFamily="2" charset="0"/>
              </a:rPr>
              <a:t>Be intentional</a:t>
            </a:r>
            <a:r>
              <a:rPr lang="en-US" sz="2400" dirty="0">
                <a:latin typeface="Montserrat" panose="00000500000000000000" pitchFamily="2" charset="0"/>
              </a:rPr>
              <a:t>.  Example: add a question to your interview like what one word would you use to describe __________?</a:t>
            </a:r>
            <a:endParaRPr lang="en-US" sz="2400" dirty="0"/>
          </a:p>
        </p:txBody>
      </p:sp>
      <p:sp>
        <p:nvSpPr>
          <p:cNvPr id="15" name="Freeform: Shape 14">
            <a:extLst>
              <a:ext uri="{FF2B5EF4-FFF2-40B4-BE49-F238E27FC236}">
                <a16:creationId xmlns:a16="http://schemas.microsoft.com/office/drawing/2014/main" id="{CAF8A158-E51E-4253-820B-3970F739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6934" y="0"/>
            <a:ext cx="5215066" cy="6858000"/>
          </a:xfrm>
          <a:custGeom>
            <a:avLst/>
            <a:gdLst>
              <a:gd name="connsiteX0" fmla="*/ 2017353 w 5215066"/>
              <a:gd name="connsiteY0" fmla="*/ 0 h 6858000"/>
              <a:gd name="connsiteX1" fmla="*/ 5215066 w 5215066"/>
              <a:gd name="connsiteY1" fmla="*/ 0 h 6858000"/>
              <a:gd name="connsiteX2" fmla="*/ 5215066 w 5215066"/>
              <a:gd name="connsiteY2" fmla="*/ 6858000 h 6858000"/>
              <a:gd name="connsiteX3" fmla="*/ 1292431 w 5215066"/>
              <a:gd name="connsiteY3" fmla="*/ 6858000 h 6858000"/>
              <a:gd name="connsiteX4" fmla="*/ 1012702 w 5215066"/>
              <a:gd name="connsiteY4" fmla="*/ 6549681 h 6858000"/>
              <a:gd name="connsiteX5" fmla="*/ 0 w 5215066"/>
              <a:gd name="connsiteY5" fmla="*/ 3723759 h 6858000"/>
              <a:gd name="connsiteX6" fmla="*/ 1955279 w 5215066"/>
              <a:gd name="connsiteY6"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F266009-10C6-4D61-AC7A-6436AF15382E}"/>
              </a:ext>
            </a:extLst>
          </p:cNvPr>
          <p:cNvPicPr>
            <a:picLocks noChangeAspect="1"/>
          </p:cNvPicPr>
          <p:nvPr/>
        </p:nvPicPr>
        <p:blipFill>
          <a:blip r:embed="rId2"/>
          <a:stretch>
            <a:fillRect/>
          </a:stretch>
        </p:blipFill>
        <p:spPr>
          <a:xfrm>
            <a:off x="8724053" y="61575"/>
            <a:ext cx="3263952" cy="3751670"/>
          </a:xfrm>
          <a:prstGeom prst="roundRect">
            <a:avLst/>
          </a:prstGeom>
        </p:spPr>
      </p:pic>
      <p:sp>
        <p:nvSpPr>
          <p:cNvPr id="1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lumMod val="85000"/>
              <a:lumOff val="15000"/>
            </a:schemeClr>
          </a:solidFill>
          <a:ln w="0">
            <a:noFill/>
            <a:prstDash val="solid"/>
            <a:round/>
            <a:headEnd/>
            <a:tailEnd/>
          </a:ln>
        </p:spPr>
        <p:txBody>
          <a:bodyPr anchor="ctr"/>
          <a:lstStyle/>
          <a:p>
            <a:endParaRPr lang="en-US"/>
          </a:p>
        </p:txBody>
      </p:sp>
      <p:pic>
        <p:nvPicPr>
          <p:cNvPr id="6" name="Picture 5">
            <a:extLst>
              <a:ext uri="{FF2B5EF4-FFF2-40B4-BE49-F238E27FC236}">
                <a16:creationId xmlns:a16="http://schemas.microsoft.com/office/drawing/2014/main" id="{CCB4EDC9-0917-48D8-961F-5E3E8EDEC763}"/>
              </a:ext>
            </a:extLst>
          </p:cNvPr>
          <p:cNvPicPr>
            <a:picLocks noChangeAspect="1"/>
          </p:cNvPicPr>
          <p:nvPr/>
        </p:nvPicPr>
        <p:blipFill>
          <a:blip r:embed="rId3"/>
          <a:stretch>
            <a:fillRect/>
          </a:stretch>
        </p:blipFill>
        <p:spPr>
          <a:xfrm>
            <a:off x="8273849" y="3808355"/>
            <a:ext cx="3918150" cy="3026771"/>
          </a:xfrm>
          <a:prstGeom prst="rect">
            <a:avLst/>
          </a:prstGeom>
        </p:spPr>
      </p:pic>
    </p:spTree>
    <p:extLst>
      <p:ext uri="{BB962C8B-B14F-4D97-AF65-F5344CB8AC3E}">
        <p14:creationId xmlns:p14="http://schemas.microsoft.com/office/powerpoint/2010/main" val="185278021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62CFD0-5BE1-4D85-8A55-5D4F05BF5498}"/>
              </a:ext>
            </a:extLst>
          </p:cNvPr>
          <p:cNvSpPr>
            <a:spLocks noGrp="1"/>
          </p:cNvSpPr>
          <p:nvPr>
            <p:ph type="title"/>
          </p:nvPr>
        </p:nvSpPr>
        <p:spPr>
          <a:xfrm>
            <a:off x="5877532" y="1063255"/>
            <a:ext cx="5312254" cy="1806727"/>
          </a:xfrm>
        </p:spPr>
        <p:txBody>
          <a:bodyPr>
            <a:normAutofit/>
          </a:bodyPr>
          <a:lstStyle/>
          <a:p>
            <a:r>
              <a:rPr lang="en-US"/>
              <a:t>Word Cloud Generators</a:t>
            </a:r>
          </a:p>
        </p:txBody>
      </p:sp>
      <p:pic>
        <p:nvPicPr>
          <p:cNvPr id="5" name="Picture 4" descr="101010 data lines to infinity">
            <a:extLst>
              <a:ext uri="{FF2B5EF4-FFF2-40B4-BE49-F238E27FC236}">
                <a16:creationId xmlns:a16="http://schemas.microsoft.com/office/drawing/2014/main" id="{F083CDF8-AD77-4801-B017-F667F0C1749E}"/>
              </a:ext>
            </a:extLst>
          </p:cNvPr>
          <p:cNvPicPr>
            <a:picLocks noChangeAspect="1"/>
          </p:cNvPicPr>
          <p:nvPr/>
        </p:nvPicPr>
        <p:blipFill rotWithShape="1">
          <a:blip r:embed="rId2"/>
          <a:srcRect l="27133" r="23629"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03431D-A9BF-4594-8CBB-6EAA490696B2}"/>
              </a:ext>
            </a:extLst>
          </p:cNvPr>
          <p:cNvSpPr>
            <a:spLocks noGrp="1"/>
          </p:cNvSpPr>
          <p:nvPr>
            <p:ph idx="1"/>
          </p:nvPr>
        </p:nvSpPr>
        <p:spPr>
          <a:xfrm>
            <a:off x="5877531" y="3272122"/>
            <a:ext cx="5816927" cy="3242978"/>
          </a:xfrm>
        </p:spPr>
        <p:txBody>
          <a:bodyPr>
            <a:noAutofit/>
          </a:bodyPr>
          <a:lstStyle/>
          <a:p>
            <a:pPr marL="0" indent="0">
              <a:lnSpc>
                <a:spcPct val="100000"/>
              </a:lnSpc>
              <a:buNone/>
            </a:pPr>
            <a:r>
              <a:rPr lang="en-US" sz="1600" b="1" dirty="0" err="1"/>
              <a:t>EdWordle</a:t>
            </a:r>
            <a:r>
              <a:rPr lang="en-US" sz="1600" dirty="0"/>
              <a:t> </a:t>
            </a:r>
            <a:r>
              <a:rPr lang="en-US" sz="1600" dirty="0">
                <a:hlinkClick r:id="rId3"/>
              </a:rPr>
              <a:t>http://www.edwordle.net/index.html</a:t>
            </a:r>
            <a:br>
              <a:rPr lang="en-US" sz="1600"/>
            </a:br>
            <a:r>
              <a:rPr lang="en-US" sz="1600"/>
              <a:t>Basic, simple to use </a:t>
            </a:r>
            <a:r>
              <a:rPr lang="en-US" sz="1600" dirty="0"/>
              <a:t>word cloud.</a:t>
            </a:r>
          </a:p>
          <a:p>
            <a:pPr marL="0" indent="0">
              <a:lnSpc>
                <a:spcPct val="100000"/>
              </a:lnSpc>
              <a:buNone/>
            </a:pPr>
            <a:r>
              <a:rPr lang="en-US" sz="1600" b="1" dirty="0"/>
              <a:t>Jason Davies Word Cloud Generator</a:t>
            </a:r>
            <a:br>
              <a:rPr lang="en-US" sz="1600" dirty="0"/>
            </a:br>
            <a:r>
              <a:rPr lang="en-US" sz="1600" dirty="0">
                <a:hlinkClick r:id="rId4"/>
              </a:rPr>
              <a:t>https://www.jasondavies.com/wordcloud/</a:t>
            </a:r>
            <a:r>
              <a:rPr lang="en-US" sz="1600" dirty="0"/>
              <a:t> </a:t>
            </a:r>
            <a:br>
              <a:rPr lang="en-US" sz="1600" dirty="0"/>
            </a:br>
            <a:r>
              <a:rPr lang="en-US" sz="1600" dirty="0"/>
              <a:t>Simple &amp; web-based; has orientation controls.</a:t>
            </a:r>
          </a:p>
          <a:p>
            <a:pPr marL="0" indent="0">
              <a:lnSpc>
                <a:spcPct val="100000"/>
              </a:lnSpc>
              <a:buNone/>
            </a:pPr>
            <a:r>
              <a:rPr lang="en-US" sz="1600" b="1" dirty="0"/>
              <a:t>Word Art</a:t>
            </a:r>
            <a:r>
              <a:rPr lang="en-US" sz="1600" dirty="0"/>
              <a:t> </a:t>
            </a:r>
            <a:r>
              <a:rPr lang="en-US" sz="1600" dirty="0">
                <a:hlinkClick r:id="rId5"/>
              </a:rPr>
              <a:t>https://wordart.com/create</a:t>
            </a:r>
            <a:r>
              <a:rPr lang="en-US" sz="1600" dirty="0"/>
              <a:t> </a:t>
            </a:r>
            <a:br>
              <a:rPr lang="en-US" sz="1600" dirty="0"/>
            </a:br>
            <a:r>
              <a:rPr lang="en-US" sz="1600" dirty="0"/>
              <a:t>Manually specify word size, fit cloud to shapes.</a:t>
            </a:r>
          </a:p>
          <a:p>
            <a:pPr marL="0" indent="0">
              <a:lnSpc>
                <a:spcPct val="100000"/>
              </a:lnSpc>
              <a:buNone/>
            </a:pPr>
            <a:r>
              <a:rPr lang="en-US" sz="1600" b="1" dirty="0" err="1"/>
              <a:t>word_cloud</a:t>
            </a:r>
            <a:r>
              <a:rPr lang="en-US" sz="1600" dirty="0"/>
              <a:t> </a:t>
            </a:r>
            <a:r>
              <a:rPr lang="en-US" sz="1600" dirty="0">
                <a:hlinkClick r:id="rId6"/>
              </a:rPr>
              <a:t>https://github.com/amueller/word_cloud</a:t>
            </a:r>
            <a:r>
              <a:rPr lang="en-US" sz="1600" dirty="0"/>
              <a:t> </a:t>
            </a:r>
            <a:br>
              <a:rPr lang="en-US" sz="1600" dirty="0"/>
            </a:br>
            <a:r>
              <a:rPr lang="en-US" sz="1600" dirty="0"/>
              <a:t>Python library for coding your own word </a:t>
            </a:r>
            <a:r>
              <a:rPr lang="en-US" sz="1600"/>
              <a:t>cloud.</a:t>
            </a:r>
          </a:p>
          <a:p>
            <a:pPr marL="0" indent="0">
              <a:lnSpc>
                <a:spcPct val="100000"/>
              </a:lnSpc>
              <a:buNone/>
            </a:pPr>
            <a:r>
              <a:rPr lang="en-US" sz="1600" b="1"/>
              <a:t>Voyant</a:t>
            </a:r>
            <a:r>
              <a:rPr lang="en-US" sz="1600"/>
              <a:t> </a:t>
            </a:r>
            <a:r>
              <a:rPr lang="en-US" sz="1600">
                <a:hlinkClick r:id="rId7"/>
              </a:rPr>
              <a:t>https://voyant-tools.org/</a:t>
            </a:r>
            <a:r>
              <a:rPr lang="en-US" sz="1600"/>
              <a:t> </a:t>
            </a:r>
            <a:br>
              <a:rPr lang="en-US" sz="1600"/>
            </a:br>
            <a:r>
              <a:rPr lang="en-US" sz="1600"/>
              <a:t>Provides a variety of visualizations for text analysis, including word clouds.</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773501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D62-D9B8-4461-B37D-360C2D92A4A3}"/>
              </a:ext>
            </a:extLst>
          </p:cNvPr>
          <p:cNvSpPr>
            <a:spLocks noGrp="1"/>
          </p:cNvSpPr>
          <p:nvPr>
            <p:ph type="title"/>
          </p:nvPr>
        </p:nvSpPr>
        <p:spPr/>
        <p:txBody>
          <a:bodyPr/>
          <a:lstStyle/>
          <a:p>
            <a:r>
              <a:rPr lang="en-CA" dirty="0"/>
              <a:t>Venn Diagram</a:t>
            </a:r>
            <a:br>
              <a:rPr lang="en-CA" dirty="0"/>
            </a:br>
            <a:r>
              <a:rPr lang="en-CA" sz="2000" dirty="0"/>
              <a:t>aka Set Diagram</a:t>
            </a:r>
            <a:endParaRPr lang="en-CA" dirty="0"/>
          </a:p>
        </p:txBody>
      </p:sp>
      <p:sp>
        <p:nvSpPr>
          <p:cNvPr id="3" name="Content Placeholder 2">
            <a:extLst>
              <a:ext uri="{FF2B5EF4-FFF2-40B4-BE49-F238E27FC236}">
                <a16:creationId xmlns:a16="http://schemas.microsoft.com/office/drawing/2014/main" id="{6149EC7D-1CAB-4881-88A0-59BCEE3EFE8D}"/>
              </a:ext>
            </a:extLst>
          </p:cNvPr>
          <p:cNvSpPr>
            <a:spLocks noGrp="1"/>
          </p:cNvSpPr>
          <p:nvPr>
            <p:ph idx="1"/>
          </p:nvPr>
        </p:nvSpPr>
        <p:spPr>
          <a:xfrm>
            <a:off x="3900984" y="912840"/>
            <a:ext cx="8115300" cy="5670423"/>
          </a:xfrm>
        </p:spPr>
        <p:txBody>
          <a:bodyPr>
            <a:normAutofit/>
          </a:bodyPr>
          <a:lstStyle/>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r>
              <a:rPr lang="en-CA" dirty="0"/>
              <a:t>Intersection area can vary.</a:t>
            </a:r>
          </a:p>
          <a:p>
            <a:pPr marL="0" indent="0">
              <a:buNone/>
            </a:pPr>
            <a:r>
              <a:rPr lang="en-CA" dirty="0"/>
              <a:t>Some diagrams make the circles different sizes to reflect number of elements in each set.</a:t>
            </a:r>
          </a:p>
        </p:txBody>
      </p:sp>
      <p:pic>
        <p:nvPicPr>
          <p:cNvPr id="4" name="Picture 3">
            <a:extLst>
              <a:ext uri="{FF2B5EF4-FFF2-40B4-BE49-F238E27FC236}">
                <a16:creationId xmlns:a16="http://schemas.microsoft.com/office/drawing/2014/main" id="{8DAA5308-8BCE-459A-A41C-6A4F528C1B2C}"/>
              </a:ext>
            </a:extLst>
          </p:cNvPr>
          <p:cNvPicPr>
            <a:picLocks noChangeAspect="1"/>
          </p:cNvPicPr>
          <p:nvPr/>
        </p:nvPicPr>
        <p:blipFill>
          <a:blip r:embed="rId3"/>
          <a:stretch>
            <a:fillRect/>
          </a:stretch>
        </p:blipFill>
        <p:spPr>
          <a:xfrm>
            <a:off x="352425" y="5566725"/>
            <a:ext cx="483578" cy="657226"/>
          </a:xfrm>
          <a:prstGeom prst="rect">
            <a:avLst/>
          </a:prstGeom>
        </p:spPr>
      </p:pic>
      <p:pic>
        <p:nvPicPr>
          <p:cNvPr id="7" name="Picture 6">
            <a:extLst>
              <a:ext uri="{FF2B5EF4-FFF2-40B4-BE49-F238E27FC236}">
                <a16:creationId xmlns:a16="http://schemas.microsoft.com/office/drawing/2014/main" id="{32554008-F6F0-46D9-A809-06CC6A306227}"/>
              </a:ext>
            </a:extLst>
          </p:cNvPr>
          <p:cNvPicPr>
            <a:picLocks noChangeAspect="1"/>
          </p:cNvPicPr>
          <p:nvPr/>
        </p:nvPicPr>
        <p:blipFill>
          <a:blip r:embed="rId4"/>
          <a:stretch>
            <a:fillRect/>
          </a:stretch>
        </p:blipFill>
        <p:spPr>
          <a:xfrm>
            <a:off x="3960223" y="730389"/>
            <a:ext cx="6414072" cy="3801599"/>
          </a:xfrm>
          <a:prstGeom prst="rect">
            <a:avLst/>
          </a:prstGeom>
        </p:spPr>
      </p:pic>
      <p:sp>
        <p:nvSpPr>
          <p:cNvPr id="6" name="TextBox 5">
            <a:extLst>
              <a:ext uri="{FF2B5EF4-FFF2-40B4-BE49-F238E27FC236}">
                <a16:creationId xmlns:a16="http://schemas.microsoft.com/office/drawing/2014/main" id="{20AC2361-3E03-7044-28F0-AE08234221A8}"/>
              </a:ext>
            </a:extLst>
          </p:cNvPr>
          <p:cNvSpPr txBox="1"/>
          <p:nvPr/>
        </p:nvSpPr>
        <p:spPr>
          <a:xfrm>
            <a:off x="175716" y="6244709"/>
            <a:ext cx="6097136" cy="338554"/>
          </a:xfrm>
          <a:prstGeom prst="rect">
            <a:avLst/>
          </a:prstGeom>
          <a:noFill/>
        </p:spPr>
        <p:txBody>
          <a:bodyPr wrap="square">
            <a:spAutoFit/>
          </a:bodyPr>
          <a:lstStyle/>
          <a:p>
            <a:pPr marL="0" indent="0">
              <a:buNone/>
            </a:pPr>
            <a:r>
              <a:rPr lang="en-CA" sz="1600"/>
              <a:t>Created in 1880 by John Venn</a:t>
            </a:r>
            <a:endParaRPr lang="en-CA" sz="1600" dirty="0"/>
          </a:p>
        </p:txBody>
      </p:sp>
    </p:spTree>
    <p:extLst>
      <p:ext uri="{BB962C8B-B14F-4D97-AF65-F5344CB8AC3E}">
        <p14:creationId xmlns:p14="http://schemas.microsoft.com/office/powerpoint/2010/main" val="1672423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CEC2-67F5-EAD6-9E37-85F471D33D38}"/>
              </a:ext>
            </a:extLst>
          </p:cNvPr>
          <p:cNvSpPr>
            <a:spLocks noGrp="1"/>
          </p:cNvSpPr>
          <p:nvPr>
            <p:ph type="title"/>
          </p:nvPr>
        </p:nvSpPr>
        <p:spPr/>
        <p:txBody>
          <a:bodyPr/>
          <a:lstStyle/>
          <a:p>
            <a:r>
              <a:rPr lang="en-US"/>
              <a:t>Venn Diagram</a:t>
            </a:r>
            <a:br>
              <a:rPr lang="en-US"/>
            </a:br>
            <a:br>
              <a:rPr lang="en-US"/>
            </a:br>
            <a:r>
              <a:rPr lang="en-US"/>
              <a:t>Software</a:t>
            </a:r>
          </a:p>
        </p:txBody>
      </p:sp>
      <p:sp>
        <p:nvSpPr>
          <p:cNvPr id="3" name="Content Placeholder 2">
            <a:extLst>
              <a:ext uri="{FF2B5EF4-FFF2-40B4-BE49-F238E27FC236}">
                <a16:creationId xmlns:a16="http://schemas.microsoft.com/office/drawing/2014/main" id="{6CA2A5C4-29BC-FECA-08BE-5ACC41FFB33B}"/>
              </a:ext>
            </a:extLst>
          </p:cNvPr>
          <p:cNvSpPr>
            <a:spLocks noGrp="1"/>
          </p:cNvSpPr>
          <p:nvPr>
            <p:ph idx="1"/>
          </p:nvPr>
        </p:nvSpPr>
        <p:spPr/>
        <p:txBody>
          <a:bodyPr/>
          <a:lstStyle/>
          <a:p>
            <a:r>
              <a:rPr lang="en-US"/>
              <a:t>Canva (canva.com) &amp; Lucid Chart (lucidchart.com)</a:t>
            </a:r>
          </a:p>
          <a:p>
            <a:pPr lvl="1"/>
            <a:r>
              <a:rPr lang="en-US"/>
              <a:t>Provide design templates with a variety of good-looking Venn diagrams.  You’ll have to add your own labels, sample items, change nodes sizes, etc.</a:t>
            </a:r>
          </a:p>
          <a:p>
            <a:r>
              <a:rPr lang="en-US"/>
              <a:t>InteractiVenn (interactivenn.net)</a:t>
            </a:r>
          </a:p>
          <a:p>
            <a:pPr lvl="1"/>
            <a:r>
              <a:rPr lang="en-US"/>
              <a:t>Web app where you can add lists of set members to produce a Venn Diagram.  Limited features.</a:t>
            </a:r>
          </a:p>
          <a:p>
            <a:pPr lvl="1"/>
            <a:endParaRPr lang="en-US"/>
          </a:p>
        </p:txBody>
      </p:sp>
      <p:pic>
        <p:nvPicPr>
          <p:cNvPr id="5" name="Picture 4">
            <a:extLst>
              <a:ext uri="{FF2B5EF4-FFF2-40B4-BE49-F238E27FC236}">
                <a16:creationId xmlns:a16="http://schemas.microsoft.com/office/drawing/2014/main" id="{053F5197-ED3A-5D5C-47F4-17038145C1B3}"/>
              </a:ext>
            </a:extLst>
          </p:cNvPr>
          <p:cNvPicPr>
            <a:picLocks noChangeAspect="1"/>
          </p:cNvPicPr>
          <p:nvPr/>
        </p:nvPicPr>
        <p:blipFill>
          <a:blip r:embed="rId2"/>
          <a:stretch>
            <a:fillRect/>
          </a:stretch>
        </p:blipFill>
        <p:spPr>
          <a:xfrm>
            <a:off x="5723865" y="3393141"/>
            <a:ext cx="3274497" cy="3276600"/>
          </a:xfrm>
          <a:prstGeom prst="rect">
            <a:avLst/>
          </a:prstGeom>
        </p:spPr>
      </p:pic>
    </p:spTree>
    <p:extLst>
      <p:ext uri="{BB962C8B-B14F-4D97-AF65-F5344CB8AC3E}">
        <p14:creationId xmlns:p14="http://schemas.microsoft.com/office/powerpoint/2010/main" val="1360109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325E0-868C-4A24-BC49-F2946B06AEEF}"/>
              </a:ext>
            </a:extLst>
          </p:cNvPr>
          <p:cNvSpPr>
            <a:spLocks noGrp="1"/>
          </p:cNvSpPr>
          <p:nvPr>
            <p:ph type="title"/>
          </p:nvPr>
        </p:nvSpPr>
        <p:spPr>
          <a:xfrm>
            <a:off x="369738" y="235732"/>
            <a:ext cx="3831336" cy="4754880"/>
          </a:xfrm>
        </p:spPr>
        <p:txBody>
          <a:bodyPr/>
          <a:lstStyle/>
          <a:p>
            <a:r>
              <a:rPr lang="en-CA" dirty="0"/>
              <a:t>What about more than two sets?</a:t>
            </a:r>
          </a:p>
        </p:txBody>
      </p:sp>
      <p:pic>
        <p:nvPicPr>
          <p:cNvPr id="9" name="Picture 8">
            <a:extLst>
              <a:ext uri="{FF2B5EF4-FFF2-40B4-BE49-F238E27FC236}">
                <a16:creationId xmlns:a16="http://schemas.microsoft.com/office/drawing/2014/main" id="{1EBC8A6E-C90F-40C8-B914-F40023E38F31}"/>
              </a:ext>
            </a:extLst>
          </p:cNvPr>
          <p:cNvPicPr>
            <a:picLocks noChangeAspect="1"/>
          </p:cNvPicPr>
          <p:nvPr/>
        </p:nvPicPr>
        <p:blipFill>
          <a:blip r:embed="rId3"/>
          <a:stretch>
            <a:fillRect/>
          </a:stretch>
        </p:blipFill>
        <p:spPr>
          <a:xfrm>
            <a:off x="319916" y="3028950"/>
            <a:ext cx="2327529" cy="1419225"/>
          </a:xfrm>
          <a:prstGeom prst="rect">
            <a:avLst/>
          </a:prstGeom>
        </p:spPr>
      </p:pic>
      <p:pic>
        <p:nvPicPr>
          <p:cNvPr id="10" name="Picture 9">
            <a:extLst>
              <a:ext uri="{FF2B5EF4-FFF2-40B4-BE49-F238E27FC236}">
                <a16:creationId xmlns:a16="http://schemas.microsoft.com/office/drawing/2014/main" id="{D55A1207-88CE-4AF7-BCFF-C7301D2AFC7B}"/>
              </a:ext>
            </a:extLst>
          </p:cNvPr>
          <p:cNvPicPr>
            <a:picLocks noChangeAspect="1"/>
          </p:cNvPicPr>
          <p:nvPr/>
        </p:nvPicPr>
        <p:blipFill>
          <a:blip r:embed="rId4"/>
          <a:stretch>
            <a:fillRect/>
          </a:stretch>
        </p:blipFill>
        <p:spPr>
          <a:xfrm>
            <a:off x="2773509" y="2782288"/>
            <a:ext cx="1965747" cy="1665887"/>
          </a:xfrm>
          <a:prstGeom prst="rect">
            <a:avLst/>
          </a:prstGeom>
        </p:spPr>
      </p:pic>
      <p:pic>
        <p:nvPicPr>
          <p:cNvPr id="11" name="Picture 10">
            <a:extLst>
              <a:ext uri="{FF2B5EF4-FFF2-40B4-BE49-F238E27FC236}">
                <a16:creationId xmlns:a16="http://schemas.microsoft.com/office/drawing/2014/main" id="{E6F3A0FB-8FF1-460F-87AB-53675A74BDA7}"/>
              </a:ext>
            </a:extLst>
          </p:cNvPr>
          <p:cNvPicPr>
            <a:picLocks noChangeAspect="1"/>
          </p:cNvPicPr>
          <p:nvPr/>
        </p:nvPicPr>
        <p:blipFill>
          <a:blip r:embed="rId5"/>
          <a:stretch>
            <a:fillRect/>
          </a:stretch>
        </p:blipFill>
        <p:spPr>
          <a:xfrm>
            <a:off x="319916" y="4514849"/>
            <a:ext cx="2255554" cy="1900748"/>
          </a:xfrm>
          <a:prstGeom prst="rect">
            <a:avLst/>
          </a:prstGeom>
        </p:spPr>
      </p:pic>
      <p:pic>
        <p:nvPicPr>
          <p:cNvPr id="12" name="Picture 11">
            <a:extLst>
              <a:ext uri="{FF2B5EF4-FFF2-40B4-BE49-F238E27FC236}">
                <a16:creationId xmlns:a16="http://schemas.microsoft.com/office/drawing/2014/main" id="{5328F9C7-A5FC-4F11-9BA5-9B3F007D5F2B}"/>
              </a:ext>
            </a:extLst>
          </p:cNvPr>
          <p:cNvPicPr>
            <a:picLocks noChangeAspect="1"/>
          </p:cNvPicPr>
          <p:nvPr/>
        </p:nvPicPr>
        <p:blipFill>
          <a:blip r:embed="rId6"/>
          <a:stretch>
            <a:fillRect/>
          </a:stretch>
        </p:blipFill>
        <p:spPr>
          <a:xfrm>
            <a:off x="2841340" y="4494498"/>
            <a:ext cx="1850061" cy="1900748"/>
          </a:xfrm>
          <a:prstGeom prst="rect">
            <a:avLst/>
          </a:prstGeom>
        </p:spPr>
      </p:pic>
      <p:grpSp>
        <p:nvGrpSpPr>
          <p:cNvPr id="16" name="Group 15">
            <a:extLst>
              <a:ext uri="{FF2B5EF4-FFF2-40B4-BE49-F238E27FC236}">
                <a16:creationId xmlns:a16="http://schemas.microsoft.com/office/drawing/2014/main" id="{4515B192-766C-444F-BA2C-57ACCE76971E}"/>
              </a:ext>
            </a:extLst>
          </p:cNvPr>
          <p:cNvGrpSpPr/>
          <p:nvPr/>
        </p:nvGrpSpPr>
        <p:grpSpPr>
          <a:xfrm>
            <a:off x="4953000" y="235732"/>
            <a:ext cx="6805613" cy="6490555"/>
            <a:chOff x="4953000" y="235732"/>
            <a:chExt cx="6805613" cy="6490555"/>
          </a:xfrm>
        </p:grpSpPr>
        <p:grpSp>
          <p:nvGrpSpPr>
            <p:cNvPr id="7" name="Group 6">
              <a:extLst>
                <a:ext uri="{FF2B5EF4-FFF2-40B4-BE49-F238E27FC236}">
                  <a16:creationId xmlns:a16="http://schemas.microsoft.com/office/drawing/2014/main" id="{D37F0DD3-3B91-4591-95AC-C0120926A998}"/>
                </a:ext>
              </a:extLst>
            </p:cNvPr>
            <p:cNvGrpSpPr/>
            <p:nvPr/>
          </p:nvGrpSpPr>
          <p:grpSpPr>
            <a:xfrm>
              <a:off x="4953000" y="235732"/>
              <a:ext cx="6805613" cy="6058150"/>
              <a:chOff x="4953000" y="235732"/>
              <a:chExt cx="6805613" cy="6058150"/>
            </a:xfrm>
          </p:grpSpPr>
          <p:pic>
            <p:nvPicPr>
              <p:cNvPr id="1026" name="Picture 2" descr="img">
                <a:extLst>
                  <a:ext uri="{FF2B5EF4-FFF2-40B4-BE49-F238E27FC236}">
                    <a16:creationId xmlns:a16="http://schemas.microsoft.com/office/drawing/2014/main" id="{10197C70-4092-475C-B4E6-145F9B8D28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695980"/>
                <a:ext cx="6805613" cy="52285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9B98EC-D434-40B2-A8B4-BA1D28EBBBD5}"/>
                  </a:ext>
                </a:extLst>
              </p:cNvPr>
              <p:cNvSpPr txBox="1"/>
              <p:nvPr/>
            </p:nvSpPr>
            <p:spPr>
              <a:xfrm>
                <a:off x="4953000" y="5924550"/>
                <a:ext cx="65918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venir Next LT Pro"/>
                    <a:ea typeface="+mn-ea"/>
                    <a:cs typeface="+mn-cs"/>
                  </a:rPr>
                  <a:t>Overlap in genome between a banana and five other species.</a:t>
                </a:r>
              </a:p>
            </p:txBody>
          </p:sp>
          <p:sp>
            <p:nvSpPr>
              <p:cNvPr id="8" name="TextBox 7">
                <a:extLst>
                  <a:ext uri="{FF2B5EF4-FFF2-40B4-BE49-F238E27FC236}">
                    <a16:creationId xmlns:a16="http://schemas.microsoft.com/office/drawing/2014/main" id="{9B1BD396-6616-404A-AB8A-736A173CB017}"/>
                  </a:ext>
                </a:extLst>
              </p:cNvPr>
              <p:cNvSpPr txBox="1"/>
              <p:nvPr/>
            </p:nvSpPr>
            <p:spPr>
              <a:xfrm>
                <a:off x="4953000" y="235732"/>
                <a:ext cx="39701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Avenir Next LT Pro"/>
                    <a:ea typeface="+mn-ea"/>
                    <a:cs typeface="+mn-cs"/>
                  </a:rPr>
                  <a:t>A six-set </a:t>
                </a:r>
                <a:r>
                  <a:rPr kumimoji="0" lang="en-CA" sz="2800" b="0" i="0" u="none" strike="noStrike" kern="1200" cap="none" spc="0" normalizeH="0" baseline="0" noProof="0" dirty="0" err="1">
                    <a:ln>
                      <a:noFill/>
                    </a:ln>
                    <a:solidFill>
                      <a:srgbClr val="000000"/>
                    </a:solidFill>
                    <a:effectLst/>
                    <a:uLnTx/>
                    <a:uFillTx/>
                    <a:latin typeface="Avenir Next LT Pro"/>
                    <a:ea typeface="+mn-ea"/>
                    <a:cs typeface="+mn-cs"/>
                  </a:rPr>
                  <a:t>venn</a:t>
                </a:r>
                <a:r>
                  <a:rPr kumimoji="0" lang="en-CA" sz="2800" b="0" i="0" u="none" strike="noStrike" kern="1200" cap="none" spc="0" normalizeH="0" baseline="0" noProof="0" dirty="0">
                    <a:ln>
                      <a:noFill/>
                    </a:ln>
                    <a:solidFill>
                      <a:srgbClr val="000000"/>
                    </a:solidFill>
                    <a:effectLst/>
                    <a:uLnTx/>
                    <a:uFillTx/>
                    <a:latin typeface="Avenir Next LT Pro"/>
                    <a:ea typeface="+mn-ea"/>
                    <a:cs typeface="+mn-cs"/>
                  </a:rPr>
                  <a:t> diagram</a:t>
                </a:r>
              </a:p>
            </p:txBody>
          </p:sp>
        </p:grpSp>
        <p:sp>
          <p:nvSpPr>
            <p:cNvPr id="15" name="TextBox 14">
              <a:extLst>
                <a:ext uri="{FF2B5EF4-FFF2-40B4-BE49-F238E27FC236}">
                  <a16:creationId xmlns:a16="http://schemas.microsoft.com/office/drawing/2014/main" id="{C7FA4DED-6B04-4E85-A5D4-11C2C1678A75}"/>
                </a:ext>
              </a:extLst>
            </p:cNvPr>
            <p:cNvSpPr txBox="1"/>
            <p:nvPr/>
          </p:nvSpPr>
          <p:spPr>
            <a:xfrm>
              <a:off x="5062694" y="6310789"/>
              <a:ext cx="609600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err="1">
                  <a:ln>
                    <a:noFill/>
                  </a:ln>
                  <a:solidFill>
                    <a:srgbClr val="FFFFFF">
                      <a:lumMod val="50000"/>
                    </a:srgbClr>
                  </a:solidFill>
                  <a:effectLst/>
                  <a:uLnTx/>
                  <a:uFillTx/>
                  <a:latin typeface="Avenir Next LT Pro"/>
                  <a:ea typeface="+mn-ea"/>
                  <a:cs typeface="+mn-cs"/>
                </a:rPr>
                <a:t>D’Hont</a:t>
              </a:r>
              <a:r>
                <a:rPr kumimoji="0" lang="en-CA" sz="1050" b="0" i="0" u="none" strike="noStrike" kern="1200" cap="none" spc="0" normalizeH="0" baseline="0" noProof="0" dirty="0">
                  <a:ln>
                    <a:noFill/>
                  </a:ln>
                  <a:solidFill>
                    <a:srgbClr val="FFFFFF">
                      <a:lumMod val="50000"/>
                    </a:srgbClr>
                  </a:solidFill>
                  <a:effectLst/>
                  <a:uLnTx/>
                  <a:uFillTx/>
                  <a:latin typeface="Avenir Next LT Pro"/>
                  <a:ea typeface="+mn-ea"/>
                  <a:cs typeface="+mn-cs"/>
                </a:rPr>
                <a:t>, A., </a:t>
              </a:r>
              <a:r>
                <a:rPr kumimoji="0" lang="en-CA" sz="1050" b="0" i="0" u="none" strike="noStrike" kern="1200" cap="none" spc="0" normalizeH="0" baseline="0" noProof="0" dirty="0" err="1">
                  <a:ln>
                    <a:noFill/>
                  </a:ln>
                  <a:solidFill>
                    <a:srgbClr val="FFFFFF">
                      <a:lumMod val="50000"/>
                    </a:srgbClr>
                  </a:solidFill>
                  <a:effectLst/>
                  <a:uLnTx/>
                  <a:uFillTx/>
                  <a:latin typeface="Avenir Next LT Pro"/>
                  <a:ea typeface="+mn-ea"/>
                  <a:cs typeface="+mn-cs"/>
                </a:rPr>
                <a:t>Denoeud</a:t>
              </a:r>
              <a:r>
                <a:rPr kumimoji="0" lang="en-CA" sz="1050" b="0" i="0" u="none" strike="noStrike" kern="1200" cap="none" spc="0" normalizeH="0" baseline="0" noProof="0" dirty="0">
                  <a:ln>
                    <a:noFill/>
                  </a:ln>
                  <a:solidFill>
                    <a:srgbClr val="FFFFFF">
                      <a:lumMod val="50000"/>
                    </a:srgbClr>
                  </a:solidFill>
                  <a:effectLst/>
                  <a:uLnTx/>
                  <a:uFillTx/>
                  <a:latin typeface="Avenir Next LT Pro"/>
                  <a:ea typeface="+mn-ea"/>
                  <a:cs typeface="+mn-cs"/>
                </a:rPr>
                <a:t>, F., </a:t>
              </a:r>
              <a:r>
                <a:rPr kumimoji="0" lang="en-CA" sz="1050" b="0" i="0" u="none" strike="noStrike" kern="1200" cap="none" spc="0" normalizeH="0" baseline="0" noProof="0" dirty="0" err="1">
                  <a:ln>
                    <a:noFill/>
                  </a:ln>
                  <a:solidFill>
                    <a:srgbClr val="FFFFFF">
                      <a:lumMod val="50000"/>
                    </a:srgbClr>
                  </a:solidFill>
                  <a:effectLst/>
                  <a:uLnTx/>
                  <a:uFillTx/>
                  <a:latin typeface="Avenir Next LT Pro"/>
                  <a:ea typeface="+mn-ea"/>
                  <a:cs typeface="+mn-cs"/>
                </a:rPr>
                <a:t>Aury</a:t>
              </a:r>
              <a:r>
                <a:rPr kumimoji="0" lang="en-CA" sz="1050" b="0" i="0" u="none" strike="noStrike" kern="1200" cap="none" spc="0" normalizeH="0" baseline="0" noProof="0" dirty="0">
                  <a:ln>
                    <a:noFill/>
                  </a:ln>
                  <a:solidFill>
                    <a:srgbClr val="FFFFFF">
                      <a:lumMod val="50000"/>
                    </a:srgbClr>
                  </a:solidFill>
                  <a:effectLst/>
                  <a:uLnTx/>
                  <a:uFillTx/>
                  <a:latin typeface="Avenir Next LT Pro"/>
                  <a:ea typeface="+mn-ea"/>
                  <a:cs typeface="+mn-cs"/>
                </a:rPr>
                <a:t>, JM. et al. The banana (Musa acuminata) genome and the evolution of monocotyledonous plants. Nature 488, 213–217 (2012). https://doi.org/10.1038/nature11241</a:t>
              </a:r>
            </a:p>
          </p:txBody>
        </p:sp>
      </p:grpSp>
      <p:sp>
        <p:nvSpPr>
          <p:cNvPr id="17" name="TextBox 16">
            <a:extLst>
              <a:ext uri="{FF2B5EF4-FFF2-40B4-BE49-F238E27FC236}">
                <a16:creationId xmlns:a16="http://schemas.microsoft.com/office/drawing/2014/main" id="{9B8AD38A-0BC2-4342-8211-6E5B55EE0CE7}"/>
              </a:ext>
            </a:extLst>
          </p:cNvPr>
          <p:cNvSpPr txBox="1"/>
          <p:nvPr/>
        </p:nvSpPr>
        <p:spPr>
          <a:xfrm>
            <a:off x="262323" y="6464677"/>
            <a:ext cx="43815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FFFF">
                    <a:lumMod val="50000"/>
                  </a:srgbClr>
                </a:solidFill>
                <a:effectLst/>
                <a:uLnTx/>
                <a:uFillTx/>
                <a:latin typeface="Avenir Next LT Pro"/>
                <a:ea typeface="+mn-ea"/>
                <a:cs typeface="+mn-cs"/>
              </a:rPr>
              <a:t>From https://www.lucidchart.com/pages/tutorial/venn-diagram</a:t>
            </a:r>
          </a:p>
        </p:txBody>
      </p:sp>
    </p:spTree>
    <p:extLst>
      <p:ext uri="{BB962C8B-B14F-4D97-AF65-F5344CB8AC3E}">
        <p14:creationId xmlns:p14="http://schemas.microsoft.com/office/powerpoint/2010/main" val="28011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cxnSp>
        <p:nvCxnSpPr>
          <p:cNvPr id="13" name="Straight Connector 1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917DF25-B01F-4A2B-9247-5DCACE33B093}"/>
              </a:ext>
            </a:extLst>
          </p:cNvPr>
          <p:cNvSpPr>
            <a:spLocks noGrp="1"/>
          </p:cNvSpPr>
          <p:nvPr>
            <p:ph type="title" idx="4294967295"/>
          </p:nvPr>
        </p:nvSpPr>
        <p:spPr>
          <a:xfrm>
            <a:off x="758952" y="1128811"/>
            <a:ext cx="3447288" cy="3342290"/>
          </a:xfrm>
        </p:spPr>
        <p:txBody>
          <a:bodyPr vert="horz" lIns="91440" tIns="45720" rIns="91440" bIns="45720" rtlCol="0" anchor="b">
            <a:normAutofit/>
          </a:bodyPr>
          <a:lstStyle/>
          <a:p>
            <a:r>
              <a:rPr lang="en-US" sz="5400" i="1" kern="1200" spc="100" baseline="0">
                <a:solidFill>
                  <a:schemeClr val="bg1"/>
                </a:solidFill>
                <a:latin typeface="+mj-lt"/>
                <a:ea typeface="+mj-ea"/>
                <a:cs typeface="+mj-cs"/>
              </a:rPr>
              <a:t>UpSet</a:t>
            </a:r>
          </a:p>
        </p:txBody>
      </p:sp>
      <p:pic>
        <p:nvPicPr>
          <p:cNvPr id="5" name="Picture 4">
            <a:extLst>
              <a:ext uri="{FF2B5EF4-FFF2-40B4-BE49-F238E27FC236}">
                <a16:creationId xmlns:a16="http://schemas.microsoft.com/office/drawing/2014/main" id="{742F15B6-D27D-4902-807E-82A92ACC4913}"/>
              </a:ext>
            </a:extLst>
          </p:cNvPr>
          <p:cNvPicPr>
            <a:picLocks noChangeAspect="1"/>
          </p:cNvPicPr>
          <p:nvPr/>
        </p:nvPicPr>
        <p:blipFill>
          <a:blip r:embed="rId2"/>
          <a:stretch>
            <a:fillRect/>
          </a:stretch>
        </p:blipFill>
        <p:spPr>
          <a:xfrm>
            <a:off x="534560" y="3279621"/>
            <a:ext cx="2873779" cy="1278832"/>
          </a:xfrm>
          <a:prstGeom prst="rect">
            <a:avLst/>
          </a:prstGeom>
        </p:spPr>
      </p:pic>
      <p:sp>
        <p:nvSpPr>
          <p:cNvPr id="19"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pic>
        <p:nvPicPr>
          <p:cNvPr id="4" name="Content Placeholder 3">
            <a:extLst>
              <a:ext uri="{FF2B5EF4-FFF2-40B4-BE49-F238E27FC236}">
                <a16:creationId xmlns:a16="http://schemas.microsoft.com/office/drawing/2014/main" id="{0E8AB89F-E24A-48A3-8E94-005CDD4AE138}"/>
              </a:ext>
            </a:extLst>
          </p:cNvPr>
          <p:cNvPicPr>
            <a:picLocks noGrp="1" noChangeAspect="1"/>
          </p:cNvPicPr>
          <p:nvPr>
            <p:ph idx="4294967295"/>
          </p:nvPr>
        </p:nvPicPr>
        <p:blipFill>
          <a:blip r:embed="rId3"/>
          <a:stretch>
            <a:fillRect/>
          </a:stretch>
        </p:blipFill>
        <p:spPr>
          <a:xfrm>
            <a:off x="5604438" y="86306"/>
            <a:ext cx="5877079" cy="4628199"/>
          </a:xfrm>
          <a:prstGeom prst="rect">
            <a:avLst/>
          </a:prstGeom>
        </p:spPr>
      </p:pic>
      <p:pic>
        <p:nvPicPr>
          <p:cNvPr id="6" name="Picture 5">
            <a:extLst>
              <a:ext uri="{FF2B5EF4-FFF2-40B4-BE49-F238E27FC236}">
                <a16:creationId xmlns:a16="http://schemas.microsoft.com/office/drawing/2014/main" id="{4CD9D770-374F-4331-A183-E9E00CCEC30C}"/>
              </a:ext>
            </a:extLst>
          </p:cNvPr>
          <p:cNvPicPr>
            <a:picLocks noChangeAspect="1"/>
          </p:cNvPicPr>
          <p:nvPr/>
        </p:nvPicPr>
        <p:blipFill>
          <a:blip r:embed="rId4"/>
          <a:stretch>
            <a:fillRect/>
          </a:stretch>
        </p:blipFill>
        <p:spPr>
          <a:xfrm>
            <a:off x="5268583" y="1845310"/>
            <a:ext cx="6869899" cy="4757404"/>
          </a:xfrm>
          <a:prstGeom prst="roundRect">
            <a:avLst>
              <a:gd name="adj" fmla="val 2718"/>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E4E7D67-CA29-4C6B-AEBE-9A1E3A012E16}"/>
              </a:ext>
            </a:extLst>
          </p:cNvPr>
          <p:cNvSpPr txBox="1"/>
          <p:nvPr/>
        </p:nvSpPr>
        <p:spPr>
          <a:xfrm>
            <a:off x="8867775" y="6576237"/>
            <a:ext cx="333825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Avenir Next LT Pro"/>
                <a:ea typeface="+mn-ea"/>
                <a:cs typeface="+mn-cs"/>
              </a:rPr>
              <a:t>Images from https://upset.app/</a:t>
            </a:r>
          </a:p>
        </p:txBody>
      </p:sp>
      <p:sp>
        <p:nvSpPr>
          <p:cNvPr id="16" name="Rectangle 15">
            <a:extLst>
              <a:ext uri="{FF2B5EF4-FFF2-40B4-BE49-F238E27FC236}">
                <a16:creationId xmlns:a16="http://schemas.microsoft.com/office/drawing/2014/main" id="{C6B9ECBD-D6B2-4A67-94C9-A4391D0E826F}"/>
              </a:ext>
            </a:extLst>
          </p:cNvPr>
          <p:cNvSpPr/>
          <p:nvPr/>
        </p:nvSpPr>
        <p:spPr>
          <a:xfrm>
            <a:off x="195308" y="5972265"/>
            <a:ext cx="3959738" cy="369332"/>
          </a:xfrm>
          <a:prstGeom prst="rect">
            <a:avLst/>
          </a:prstGeom>
        </p:spPr>
        <p:txBody>
          <a:bodyPr wrap="none">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latin typeface="Avenir Next LT Pro"/>
                <a:ea typeface="+mn-ea"/>
                <a:cs typeface="+mn-cs"/>
              </a:rPr>
              <a:t>https://upset.app/implementations/</a:t>
            </a:r>
          </a:p>
        </p:txBody>
      </p:sp>
      <p:sp>
        <p:nvSpPr>
          <p:cNvPr id="20" name="TextBox 19">
            <a:extLst>
              <a:ext uri="{FF2B5EF4-FFF2-40B4-BE49-F238E27FC236}">
                <a16:creationId xmlns:a16="http://schemas.microsoft.com/office/drawing/2014/main" id="{6AA63AA6-4CFD-4CA1-BCFE-05A0CFCDC38A}"/>
              </a:ext>
            </a:extLst>
          </p:cNvPr>
          <p:cNvSpPr txBox="1"/>
          <p:nvPr/>
        </p:nvSpPr>
        <p:spPr>
          <a:xfrm>
            <a:off x="195991" y="5602933"/>
            <a:ext cx="61341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lumMod val="95000"/>
                  </a:srgbClr>
                </a:solidFill>
                <a:effectLst/>
                <a:uLnTx/>
                <a:uFillTx/>
                <a:latin typeface="Avenir Next LT Pro"/>
                <a:ea typeface="+mn-ea"/>
                <a:cs typeface="+mn-cs"/>
              </a:rPr>
              <a:t>Web tool, R library, </a:t>
            </a:r>
            <a:r>
              <a:rPr kumimoji="0" lang="en-CA" sz="1800" b="0" i="0" u="none" strike="noStrike" kern="1200" cap="none" spc="0" normalizeH="0" baseline="0" noProof="0" dirty="0" err="1">
                <a:ln>
                  <a:noFill/>
                </a:ln>
                <a:solidFill>
                  <a:srgbClr val="FFFFFF">
                    <a:lumMod val="95000"/>
                  </a:srgbClr>
                </a:solidFill>
                <a:effectLst/>
                <a:uLnTx/>
                <a:uFillTx/>
                <a:latin typeface="Avenir Next LT Pro"/>
                <a:ea typeface="+mn-ea"/>
                <a:cs typeface="+mn-cs"/>
              </a:rPr>
              <a:t>javascript</a:t>
            </a:r>
            <a:r>
              <a:rPr kumimoji="0" lang="en-CA" sz="1800" b="0" i="0" u="none" strike="noStrike" kern="1200" cap="none" spc="0" normalizeH="0" baseline="0" noProof="0" dirty="0">
                <a:ln>
                  <a:noFill/>
                </a:ln>
                <a:solidFill>
                  <a:srgbClr val="FFFFFF">
                    <a:lumMod val="95000"/>
                  </a:srgbClr>
                </a:solidFill>
                <a:effectLst/>
                <a:uLnTx/>
                <a:uFillTx/>
                <a:latin typeface="Avenir Next LT Pro"/>
                <a:ea typeface="+mn-ea"/>
                <a:cs typeface="+mn-cs"/>
              </a:rPr>
              <a:t> library, etc.</a:t>
            </a:r>
          </a:p>
        </p:txBody>
      </p:sp>
    </p:spTree>
    <p:extLst>
      <p:ext uri="{BB962C8B-B14F-4D97-AF65-F5344CB8AC3E}">
        <p14:creationId xmlns:p14="http://schemas.microsoft.com/office/powerpoint/2010/main" val="35815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7" name="Straight Connector 16">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7434BE-0C30-4431-8DB1-ED81172A9111}"/>
              </a:ext>
            </a:extLst>
          </p:cNvPr>
          <p:cNvSpPr>
            <a:spLocks noGrp="1"/>
          </p:cNvSpPr>
          <p:nvPr>
            <p:ph type="title"/>
          </p:nvPr>
        </p:nvSpPr>
        <p:spPr>
          <a:xfrm>
            <a:off x="1078992" y="1143000"/>
            <a:ext cx="5275211" cy="3546179"/>
          </a:xfrm>
        </p:spPr>
        <p:txBody>
          <a:bodyPr vert="horz" lIns="91440" tIns="45720" rIns="91440" bIns="45720" rtlCol="0" anchor="t">
            <a:normAutofit/>
          </a:bodyPr>
          <a:lstStyle/>
          <a:p>
            <a:r>
              <a:rPr lang="en-US" sz="7200" i="1" kern="1200" spc="100" baseline="0" dirty="0">
                <a:solidFill>
                  <a:schemeClr val="tx1">
                    <a:lumMod val="85000"/>
                    <a:lumOff val="15000"/>
                  </a:schemeClr>
                </a:solidFill>
                <a:latin typeface="+mj-lt"/>
                <a:ea typeface="+mj-ea"/>
                <a:cs typeface="+mj-cs"/>
              </a:rPr>
              <a:t>Timelines</a:t>
            </a:r>
          </a:p>
        </p:txBody>
      </p:sp>
      <p:cxnSp>
        <p:nvCxnSpPr>
          <p:cNvPr id="21" name="Straight Connector 20">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14E6C90C-CD90-4BB5-801E-8D3A78D1C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5392" y="0"/>
            <a:ext cx="3658681" cy="271011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7" name="Freeform: Shape 26">
            <a:extLst>
              <a:ext uri="{FF2B5EF4-FFF2-40B4-BE49-F238E27FC236}">
                <a16:creationId xmlns:a16="http://schemas.microsoft.com/office/drawing/2014/main" id="{953A1D16-EC21-44F3-9549-37D461F63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2217" y="2217687"/>
            <a:ext cx="3849783" cy="4640313"/>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279DB41-CB30-47AB-B0B9-B7A41E5DE336}"/>
              </a:ext>
            </a:extLst>
          </p:cNvPr>
          <p:cNvPicPr>
            <a:picLocks noChangeAspect="1"/>
          </p:cNvPicPr>
          <p:nvPr/>
        </p:nvPicPr>
        <p:blipFill>
          <a:blip r:embed="rId3"/>
          <a:stretch>
            <a:fillRect/>
          </a:stretch>
        </p:blipFill>
        <p:spPr>
          <a:xfrm>
            <a:off x="891002" y="2505994"/>
            <a:ext cx="4754814" cy="37800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0AFD0F5D-1149-4CA0-9ABB-47037AE3013E}"/>
              </a:ext>
            </a:extLst>
          </p:cNvPr>
          <p:cNvPicPr>
            <a:picLocks noChangeAspect="1"/>
          </p:cNvPicPr>
          <p:nvPr/>
        </p:nvPicPr>
        <p:blipFill>
          <a:blip r:embed="rId4"/>
          <a:stretch>
            <a:fillRect/>
          </a:stretch>
        </p:blipFill>
        <p:spPr>
          <a:xfrm>
            <a:off x="5457825" y="194353"/>
            <a:ext cx="6633320" cy="4941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id="{5F64A88F-E4CB-4A5A-82F8-C02174260246}"/>
              </a:ext>
            </a:extLst>
          </p:cNvPr>
          <p:cNvSpPr txBox="1"/>
          <p:nvPr/>
        </p:nvSpPr>
        <p:spPr>
          <a:xfrm>
            <a:off x="758951" y="6375125"/>
            <a:ext cx="4754808" cy="523220"/>
          </a:xfrm>
          <a:prstGeom prst="rect">
            <a:avLst/>
          </a:prstGeom>
          <a:noFill/>
        </p:spPr>
        <p:txBody>
          <a:bodyPr wrap="square">
            <a:spAutoFit/>
          </a:bodyPr>
          <a:lstStyle/>
          <a:p>
            <a:r>
              <a:rPr lang="en-US" sz="1400">
                <a:solidFill>
                  <a:schemeClr val="bg1">
                    <a:lumMod val="50000"/>
                  </a:schemeClr>
                </a:solidFill>
              </a:rPr>
              <a:t>http://www.nytimes.com/interactive/2014/07/31/world/middleeast/in-gaza-a-pattern-of-conflict.html</a:t>
            </a:r>
          </a:p>
        </p:txBody>
      </p:sp>
      <p:sp>
        <p:nvSpPr>
          <p:cNvPr id="22" name="TextBox 21">
            <a:extLst>
              <a:ext uri="{FF2B5EF4-FFF2-40B4-BE49-F238E27FC236}">
                <a16:creationId xmlns:a16="http://schemas.microsoft.com/office/drawing/2014/main" id="{7ECE897C-F2DC-4EE6-8A84-4F043E82266C}"/>
              </a:ext>
            </a:extLst>
          </p:cNvPr>
          <p:cNvSpPr txBox="1"/>
          <p:nvPr/>
        </p:nvSpPr>
        <p:spPr>
          <a:xfrm>
            <a:off x="6027853" y="5279368"/>
            <a:ext cx="5842414" cy="307777"/>
          </a:xfrm>
          <a:prstGeom prst="rect">
            <a:avLst/>
          </a:prstGeom>
          <a:noFill/>
        </p:spPr>
        <p:txBody>
          <a:bodyPr wrap="square">
            <a:spAutoFit/>
          </a:bodyPr>
          <a:lstStyle/>
          <a:p>
            <a:r>
              <a:rPr lang="en-US" sz="1400">
                <a:solidFill>
                  <a:schemeClr val="bg1">
                    <a:lumMod val="50000"/>
                  </a:schemeClr>
                </a:solidFill>
              </a:rPr>
              <a:t>https://www.behance.net/gallery/30395075/U10-Atlas-Regio-Utrecht</a:t>
            </a:r>
          </a:p>
        </p:txBody>
      </p:sp>
    </p:spTree>
    <p:extLst>
      <p:ext uri="{BB962C8B-B14F-4D97-AF65-F5344CB8AC3E}">
        <p14:creationId xmlns:p14="http://schemas.microsoft.com/office/powerpoint/2010/main" val="113174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F18B-0D4C-0EF1-3FFE-EEB52507E75C}"/>
              </a:ext>
            </a:extLst>
          </p:cNvPr>
          <p:cNvSpPr>
            <a:spLocks noGrp="1"/>
          </p:cNvSpPr>
          <p:nvPr>
            <p:ph type="title"/>
          </p:nvPr>
        </p:nvSpPr>
        <p:spPr>
          <a:xfrm>
            <a:off x="758952" y="758952"/>
            <a:ext cx="4130682" cy="4754880"/>
          </a:xfrm>
        </p:spPr>
        <p:txBody>
          <a:bodyPr/>
          <a:lstStyle/>
          <a:p>
            <a:r>
              <a:rPr lang="en-CA" dirty="0"/>
              <a:t>John’s Qualitative Visualization Session</a:t>
            </a:r>
          </a:p>
        </p:txBody>
      </p:sp>
      <p:sp>
        <p:nvSpPr>
          <p:cNvPr id="3" name="Content Placeholder 2">
            <a:extLst>
              <a:ext uri="{FF2B5EF4-FFF2-40B4-BE49-F238E27FC236}">
                <a16:creationId xmlns:a16="http://schemas.microsoft.com/office/drawing/2014/main" id="{28F51BD5-394E-9A44-C4E6-9483244CCF6B}"/>
              </a:ext>
            </a:extLst>
          </p:cNvPr>
          <p:cNvSpPr>
            <a:spLocks noGrp="1"/>
          </p:cNvSpPr>
          <p:nvPr>
            <p:ph idx="1"/>
          </p:nvPr>
        </p:nvSpPr>
        <p:spPr>
          <a:xfrm>
            <a:off x="5274644" y="758952"/>
            <a:ext cx="6155356" cy="4754880"/>
          </a:xfrm>
        </p:spPr>
        <p:txBody>
          <a:bodyPr/>
          <a:lstStyle/>
          <a:p>
            <a:pPr marL="0" indent="0">
              <a:spcAft>
                <a:spcPts val="1200"/>
              </a:spcAft>
              <a:buNone/>
            </a:pPr>
            <a:r>
              <a:rPr lang="en-CA" dirty="0"/>
              <a:t>Intro Data Vis session didn’t feel like a fit for scholars with qualitative data</a:t>
            </a:r>
          </a:p>
          <a:p>
            <a:pPr marL="0" indent="0">
              <a:spcAft>
                <a:spcPts val="1200"/>
              </a:spcAft>
              <a:buNone/>
            </a:pPr>
            <a:r>
              <a:rPr lang="en-CA" dirty="0"/>
              <a:t>Excluded: Surveys, </a:t>
            </a:r>
            <a:r>
              <a:rPr lang="en-CA" dirty="0" err="1"/>
              <a:t>InfoGraphics</a:t>
            </a:r>
            <a:r>
              <a:rPr lang="en-CA" dirty="0"/>
              <a:t>, NVIVO</a:t>
            </a:r>
          </a:p>
          <a:p>
            <a:pPr marL="0" indent="0">
              <a:spcAft>
                <a:spcPts val="1200"/>
              </a:spcAft>
              <a:buNone/>
            </a:pPr>
            <a:r>
              <a:rPr lang="en-CA" dirty="0"/>
              <a:t>Aimed to be a 60-minute intro / overview.  Trigger some ideas and tools to get people started.</a:t>
            </a:r>
          </a:p>
          <a:p>
            <a:pPr marL="0" indent="0">
              <a:spcAft>
                <a:spcPts val="1200"/>
              </a:spcAft>
              <a:buNone/>
            </a:pPr>
            <a:r>
              <a:rPr lang="en-CA" dirty="0"/>
              <a:t>Invitation to consult on a project.	</a:t>
            </a:r>
          </a:p>
        </p:txBody>
      </p:sp>
    </p:spTree>
    <p:extLst>
      <p:ext uri="{BB962C8B-B14F-4D97-AF65-F5344CB8AC3E}">
        <p14:creationId xmlns:p14="http://schemas.microsoft.com/office/powerpoint/2010/main" val="2329705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E4FB45F-255E-437C-9D00-3D4D120F9950}"/>
              </a:ext>
            </a:extLst>
          </p:cNvPr>
          <p:cNvSpPr txBox="1"/>
          <p:nvPr/>
        </p:nvSpPr>
        <p:spPr>
          <a:xfrm>
            <a:off x="152400" y="161836"/>
            <a:ext cx="9448800" cy="1323439"/>
          </a:xfrm>
          <a:prstGeom prst="rect">
            <a:avLst/>
          </a:prstGeom>
          <a:noFill/>
        </p:spPr>
        <p:txBody>
          <a:bodyPr wrap="square">
            <a:spAutoFit/>
          </a:bodyPr>
          <a:lstStyle/>
          <a:p>
            <a:pPr algn="l"/>
            <a:r>
              <a:rPr lang="en-US" sz="1600" b="1" i="0">
                <a:solidFill>
                  <a:srgbClr val="212529"/>
                </a:solidFill>
                <a:effectLst/>
                <a:latin typeface="Source Sans Pro" panose="020B0503030403020204" pitchFamily="34" charset="0"/>
              </a:rPr>
              <a:t>Diagram of the Rise and Fall of American Political Parties</a:t>
            </a:r>
            <a:endParaRPr lang="en-US" sz="1600" b="0" i="0">
              <a:solidFill>
                <a:srgbClr val="212529"/>
              </a:solidFill>
              <a:effectLst/>
              <a:latin typeface="Source Sans Pro" panose="020B0503030403020204" pitchFamily="34" charset="0"/>
            </a:endParaRPr>
          </a:p>
          <a:p>
            <a:pPr algn="l"/>
            <a:r>
              <a:rPr lang="en-US" sz="1600" b="0" i="1">
                <a:solidFill>
                  <a:srgbClr val="212529"/>
                </a:solidFill>
                <a:effectLst/>
                <a:latin typeface="Source Sans Pro" panose="020B0503030403020204" pitchFamily="34" charset="0"/>
              </a:rPr>
              <a:t>from 1789 to 1880, inclusive</a:t>
            </a:r>
            <a:endParaRPr lang="en-US" sz="1600" b="0" i="0">
              <a:solidFill>
                <a:srgbClr val="212529"/>
              </a:solidFill>
              <a:effectLst/>
              <a:latin typeface="Source Sans Pro" panose="020B0503030403020204" pitchFamily="34" charset="0"/>
            </a:endParaRPr>
          </a:p>
          <a:p>
            <a:pPr algn="l"/>
            <a:r>
              <a:rPr lang="en-US" sz="1600" b="0" i="0">
                <a:solidFill>
                  <a:srgbClr val="212529"/>
                </a:solidFill>
                <a:effectLst/>
                <a:latin typeface="Source Sans Pro" panose="020B0503030403020204" pitchFamily="34" charset="0"/>
              </a:rPr>
              <a:t>Walter R. Houghton</a:t>
            </a:r>
          </a:p>
          <a:p>
            <a:pPr algn="l"/>
            <a:r>
              <a:rPr lang="en-US" sz="1600" b="0" i="0">
                <a:solidFill>
                  <a:srgbClr val="212529"/>
                </a:solidFill>
                <a:effectLst/>
                <a:latin typeface="Source Sans Pro" panose="020B0503030403020204" pitchFamily="34" charset="0"/>
              </a:rPr>
              <a:t>1880, Bloomington/Indianapolis</a:t>
            </a:r>
            <a:br>
              <a:rPr lang="en-US" sz="1600" b="0" i="0">
                <a:solidFill>
                  <a:srgbClr val="212529"/>
                </a:solidFill>
                <a:effectLst/>
                <a:latin typeface="Source Sans Pro" panose="020B0503030403020204" pitchFamily="34" charset="0"/>
              </a:rPr>
            </a:br>
            <a:r>
              <a:rPr lang="en-US" sz="1600" b="0" i="0">
                <a:solidFill>
                  <a:srgbClr val="212529"/>
                </a:solidFill>
                <a:effectLst/>
                <a:latin typeface="Source Sans Pro" panose="020B0503030403020204" pitchFamily="34" charset="0"/>
              </a:rPr>
              <a:t>https://exhibits.stanford.edu/dataviz/catalog/824a049e3319f42ba83eccfdbd6adb41</a:t>
            </a:r>
          </a:p>
        </p:txBody>
      </p:sp>
      <p:pic>
        <p:nvPicPr>
          <p:cNvPr id="10" name="Picture 9">
            <a:extLst>
              <a:ext uri="{FF2B5EF4-FFF2-40B4-BE49-F238E27FC236}">
                <a16:creationId xmlns:a16="http://schemas.microsoft.com/office/drawing/2014/main" id="{1D247CAB-AABE-4E79-BF47-31CC4AD520F1}"/>
              </a:ext>
            </a:extLst>
          </p:cNvPr>
          <p:cNvPicPr>
            <a:picLocks noChangeAspect="1"/>
          </p:cNvPicPr>
          <p:nvPr/>
        </p:nvPicPr>
        <p:blipFill>
          <a:blip r:embed="rId2"/>
          <a:stretch>
            <a:fillRect/>
          </a:stretch>
        </p:blipFill>
        <p:spPr>
          <a:xfrm>
            <a:off x="0" y="1498458"/>
            <a:ext cx="12192000" cy="3099084"/>
          </a:xfrm>
          <a:prstGeom prst="rect">
            <a:avLst/>
          </a:prstGeom>
        </p:spPr>
      </p:pic>
      <p:pic>
        <p:nvPicPr>
          <p:cNvPr id="11" name="Picture 10">
            <a:extLst>
              <a:ext uri="{FF2B5EF4-FFF2-40B4-BE49-F238E27FC236}">
                <a16:creationId xmlns:a16="http://schemas.microsoft.com/office/drawing/2014/main" id="{4AC89381-92CE-4DA4-9E1E-5E02915C19B9}"/>
              </a:ext>
            </a:extLst>
          </p:cNvPr>
          <p:cNvPicPr>
            <a:picLocks noChangeAspect="1"/>
          </p:cNvPicPr>
          <p:nvPr/>
        </p:nvPicPr>
        <p:blipFill>
          <a:blip r:embed="rId3"/>
          <a:stretch>
            <a:fillRect/>
          </a:stretch>
        </p:blipFill>
        <p:spPr>
          <a:xfrm>
            <a:off x="7781926" y="3429000"/>
            <a:ext cx="3419474" cy="34194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7456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69E1D5-1F42-4228-979D-569A4DA57EAD}"/>
              </a:ext>
            </a:extLst>
          </p:cNvPr>
          <p:cNvPicPr>
            <a:picLocks noChangeAspect="1"/>
          </p:cNvPicPr>
          <p:nvPr/>
        </p:nvPicPr>
        <p:blipFill>
          <a:blip r:embed="rId2"/>
          <a:stretch>
            <a:fillRect/>
          </a:stretch>
        </p:blipFill>
        <p:spPr>
          <a:xfrm>
            <a:off x="0" y="1216972"/>
            <a:ext cx="12192000" cy="3260275"/>
          </a:xfrm>
          <a:prstGeom prst="rect">
            <a:avLst/>
          </a:prstGeom>
        </p:spPr>
      </p:pic>
      <p:sp>
        <p:nvSpPr>
          <p:cNvPr id="3" name="Rectangle 2">
            <a:extLst>
              <a:ext uri="{FF2B5EF4-FFF2-40B4-BE49-F238E27FC236}">
                <a16:creationId xmlns:a16="http://schemas.microsoft.com/office/drawing/2014/main" id="{33326C9E-BB26-4A9F-9D1E-541CCA982AA6}"/>
              </a:ext>
            </a:extLst>
          </p:cNvPr>
          <p:cNvSpPr/>
          <p:nvPr/>
        </p:nvSpPr>
        <p:spPr>
          <a:xfrm>
            <a:off x="8153052" y="6365558"/>
            <a:ext cx="4150752" cy="461665"/>
          </a:xfrm>
          <a:prstGeom prst="rect">
            <a:avLst/>
          </a:prstGeom>
        </p:spPr>
        <p:txBody>
          <a:bodyPr wrap="none">
            <a:spAutoFit/>
          </a:bodyPr>
          <a:lstStyle/>
          <a:p>
            <a:r>
              <a:rPr lang="en-US" sz="2400" dirty="0">
                <a:hlinkClick r:id="rId3"/>
              </a:rPr>
              <a:t>https://xkcd.com/657/large/</a:t>
            </a:r>
            <a:endParaRPr lang="en-US" sz="2400" dirty="0"/>
          </a:p>
        </p:txBody>
      </p:sp>
    </p:spTree>
    <p:extLst>
      <p:ext uri="{BB962C8B-B14F-4D97-AF65-F5344CB8AC3E}">
        <p14:creationId xmlns:p14="http://schemas.microsoft.com/office/powerpoint/2010/main" val="23238843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BD0B0D-D707-46EE-A625-D787D87F94F8}"/>
              </a:ext>
            </a:extLst>
          </p:cNvPr>
          <p:cNvPicPr>
            <a:picLocks noChangeAspect="1"/>
          </p:cNvPicPr>
          <p:nvPr/>
        </p:nvPicPr>
        <p:blipFill>
          <a:blip r:embed="rId2"/>
          <a:stretch>
            <a:fillRect/>
          </a:stretch>
        </p:blipFill>
        <p:spPr>
          <a:xfrm>
            <a:off x="1763507" y="764275"/>
            <a:ext cx="8664986" cy="5019289"/>
          </a:xfrm>
          <a:prstGeom prst="rect">
            <a:avLst/>
          </a:prstGeom>
        </p:spPr>
      </p:pic>
      <p:sp>
        <p:nvSpPr>
          <p:cNvPr id="12"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169348614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19B799-3DC7-4CA1-A2D5-6B889D856B29}"/>
              </a:ext>
            </a:extLst>
          </p:cNvPr>
          <p:cNvPicPr>
            <a:picLocks noChangeAspect="1"/>
          </p:cNvPicPr>
          <p:nvPr/>
        </p:nvPicPr>
        <p:blipFill rotWithShape="1">
          <a:blip r:embed="rId3">
            <a:duotone>
              <a:schemeClr val="bg2">
                <a:shade val="45000"/>
                <a:satMod val="135000"/>
              </a:schemeClr>
              <a:prstClr val="white"/>
            </a:duotone>
            <a:alphaModFix amt="40000"/>
          </a:blip>
          <a:srcRect t="1176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94D54A-FE93-4FD5-B685-36143EEE50E4}"/>
              </a:ext>
            </a:extLst>
          </p:cNvPr>
          <p:cNvSpPr>
            <a:spLocks noGrp="1"/>
          </p:cNvSpPr>
          <p:nvPr>
            <p:ph type="title"/>
          </p:nvPr>
        </p:nvSpPr>
        <p:spPr>
          <a:xfrm>
            <a:off x="758952" y="1201002"/>
            <a:ext cx="3831335" cy="4312829"/>
          </a:xfrm>
        </p:spPr>
        <p:txBody>
          <a:bodyPr>
            <a:normAutofit/>
          </a:bodyPr>
          <a:lstStyle/>
          <a:p>
            <a:r>
              <a:rPr lang="en-US"/>
              <a:t>Gantt Chart</a:t>
            </a:r>
          </a:p>
        </p:txBody>
      </p:sp>
      <p:cxnSp>
        <p:nvCxnSpPr>
          <p:cNvPr id="13" name="Straight Connector 12">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271C56-DD95-4F2A-82DE-6E4F9B5AD6BF}"/>
              </a:ext>
            </a:extLst>
          </p:cNvPr>
          <p:cNvSpPr>
            <a:spLocks noGrp="1"/>
          </p:cNvSpPr>
          <p:nvPr>
            <p:ph idx="1"/>
          </p:nvPr>
        </p:nvSpPr>
        <p:spPr>
          <a:xfrm>
            <a:off x="5232992" y="1201002"/>
            <a:ext cx="6197007" cy="4312829"/>
          </a:xfrm>
        </p:spPr>
        <p:txBody>
          <a:bodyPr>
            <a:normAutofit/>
          </a:bodyPr>
          <a:lstStyle/>
          <a:p>
            <a:r>
              <a:rPr lang="en-US"/>
              <a:t>Bar chart + timeline</a:t>
            </a:r>
          </a:p>
          <a:p>
            <a:r>
              <a:rPr lang="en-US"/>
              <a:t>Often used in project management</a:t>
            </a:r>
          </a:p>
          <a:p>
            <a:r>
              <a:rPr lang="en-US"/>
              <a:t>Each row is an activity, length of bar is duration</a:t>
            </a:r>
          </a:p>
          <a:p>
            <a:r>
              <a:rPr lang="en-US"/>
              <a:t>Can be created in Excel, Tableau, and many other tools.</a:t>
            </a:r>
          </a:p>
        </p:txBody>
      </p:sp>
      <p:sp>
        <p:nvSpPr>
          <p:cNvPr id="15"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5" name="Picture 4">
            <a:extLst>
              <a:ext uri="{FF2B5EF4-FFF2-40B4-BE49-F238E27FC236}">
                <a16:creationId xmlns:a16="http://schemas.microsoft.com/office/drawing/2014/main" id="{07FD79E8-18AC-4F8E-A423-AFD3C6DA014B}"/>
              </a:ext>
            </a:extLst>
          </p:cNvPr>
          <p:cNvPicPr>
            <a:picLocks noChangeAspect="1"/>
          </p:cNvPicPr>
          <p:nvPr/>
        </p:nvPicPr>
        <p:blipFill>
          <a:blip r:embed="rId4"/>
          <a:stretch>
            <a:fillRect/>
          </a:stretch>
        </p:blipFill>
        <p:spPr>
          <a:xfrm>
            <a:off x="97615" y="3167698"/>
            <a:ext cx="4716812" cy="3273091"/>
          </a:xfrm>
          <a:prstGeom prst="rect">
            <a:avLst/>
          </a:prstGeom>
        </p:spPr>
      </p:pic>
      <p:sp>
        <p:nvSpPr>
          <p:cNvPr id="12" name="TextBox 11">
            <a:extLst>
              <a:ext uri="{FF2B5EF4-FFF2-40B4-BE49-F238E27FC236}">
                <a16:creationId xmlns:a16="http://schemas.microsoft.com/office/drawing/2014/main" id="{857EDF44-349E-4A18-B56B-4CC84AB2908E}"/>
              </a:ext>
            </a:extLst>
          </p:cNvPr>
          <p:cNvSpPr txBox="1"/>
          <p:nvPr/>
        </p:nvSpPr>
        <p:spPr>
          <a:xfrm>
            <a:off x="44625" y="6503225"/>
            <a:ext cx="4769802" cy="261610"/>
          </a:xfrm>
          <a:prstGeom prst="rect">
            <a:avLst/>
          </a:prstGeom>
          <a:noFill/>
        </p:spPr>
        <p:txBody>
          <a:bodyPr wrap="square">
            <a:spAutoFit/>
          </a:bodyPr>
          <a:lstStyle/>
          <a:p>
            <a:r>
              <a:rPr lang="en-US" sz="1100" dirty="0">
                <a:solidFill>
                  <a:schemeClr val="tx1">
                    <a:lumMod val="50000"/>
                  </a:schemeClr>
                </a:solidFill>
              </a:rPr>
              <a:t>https://flowingdata.com/2013/08/05/a-look-back-at-past-doctor-whos/</a:t>
            </a:r>
          </a:p>
        </p:txBody>
      </p:sp>
      <p:pic>
        <p:nvPicPr>
          <p:cNvPr id="8" name="Picture 7">
            <a:extLst>
              <a:ext uri="{FF2B5EF4-FFF2-40B4-BE49-F238E27FC236}">
                <a16:creationId xmlns:a16="http://schemas.microsoft.com/office/drawing/2014/main" id="{EDDA6177-7707-419D-A3E6-0223C1BC9631}"/>
              </a:ext>
            </a:extLst>
          </p:cNvPr>
          <p:cNvPicPr>
            <a:picLocks noChangeAspect="1"/>
          </p:cNvPicPr>
          <p:nvPr/>
        </p:nvPicPr>
        <p:blipFill>
          <a:blip r:embed="rId5"/>
          <a:stretch>
            <a:fillRect/>
          </a:stretch>
        </p:blipFill>
        <p:spPr>
          <a:xfrm>
            <a:off x="5349219" y="3357416"/>
            <a:ext cx="6197008" cy="2971632"/>
          </a:xfrm>
          <a:prstGeom prst="rect">
            <a:avLst/>
          </a:prstGeom>
        </p:spPr>
      </p:pic>
      <p:sp>
        <p:nvSpPr>
          <p:cNvPr id="16" name="TextBox 15">
            <a:extLst>
              <a:ext uri="{FF2B5EF4-FFF2-40B4-BE49-F238E27FC236}">
                <a16:creationId xmlns:a16="http://schemas.microsoft.com/office/drawing/2014/main" id="{27FE39CA-D980-48EA-AF14-886CA4492145}"/>
              </a:ext>
            </a:extLst>
          </p:cNvPr>
          <p:cNvSpPr txBox="1"/>
          <p:nvPr/>
        </p:nvSpPr>
        <p:spPr>
          <a:xfrm>
            <a:off x="5349219" y="6396534"/>
            <a:ext cx="6155266" cy="261610"/>
          </a:xfrm>
          <a:prstGeom prst="rect">
            <a:avLst/>
          </a:prstGeom>
          <a:noFill/>
        </p:spPr>
        <p:txBody>
          <a:bodyPr wrap="square">
            <a:spAutoFit/>
          </a:bodyPr>
          <a:lstStyle/>
          <a:p>
            <a:r>
              <a:rPr lang="en-US" sz="1100" dirty="0">
                <a:solidFill>
                  <a:schemeClr val="tx1">
                    <a:lumMod val="50000"/>
                  </a:schemeClr>
                </a:solidFill>
              </a:rPr>
              <a:t>https://flowingdata.com/2019/02/12/egot-winner-timelines/</a:t>
            </a:r>
          </a:p>
        </p:txBody>
      </p:sp>
    </p:spTree>
    <p:extLst>
      <p:ext uri="{BB962C8B-B14F-4D97-AF65-F5344CB8AC3E}">
        <p14:creationId xmlns:p14="http://schemas.microsoft.com/office/powerpoint/2010/main" val="2018467576"/>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cator flag on a city map">
            <a:extLst>
              <a:ext uri="{FF2B5EF4-FFF2-40B4-BE49-F238E27FC236}">
                <a16:creationId xmlns:a16="http://schemas.microsoft.com/office/drawing/2014/main" id="{807C5C68-96DC-47DE-B042-5B83B88AE580}"/>
              </a:ext>
            </a:extLst>
          </p:cNvPr>
          <p:cNvPicPr>
            <a:picLocks noChangeAspect="1"/>
          </p:cNvPicPr>
          <p:nvPr/>
        </p:nvPicPr>
        <p:blipFill rotWithShape="1">
          <a:blip r:embed="rId2">
            <a:duotone>
              <a:schemeClr val="bg2">
                <a:shade val="45000"/>
                <a:satMod val="135000"/>
              </a:schemeClr>
              <a:prstClr val="white"/>
            </a:duotone>
            <a:alphaModFix amt="40000"/>
          </a:blip>
          <a:srcRect b="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00A1D-D3BA-40B9-95F5-8BBF93300660}"/>
              </a:ext>
            </a:extLst>
          </p:cNvPr>
          <p:cNvSpPr>
            <a:spLocks noGrp="1"/>
          </p:cNvSpPr>
          <p:nvPr>
            <p:ph type="title"/>
          </p:nvPr>
        </p:nvSpPr>
        <p:spPr>
          <a:xfrm>
            <a:off x="758952" y="1201002"/>
            <a:ext cx="3831335" cy="4312829"/>
          </a:xfrm>
        </p:spPr>
        <p:txBody>
          <a:bodyPr>
            <a:normAutofit/>
          </a:bodyPr>
          <a:lstStyle/>
          <a:p>
            <a:r>
              <a:rPr lang="en-US" dirty="0"/>
              <a:t>Timeline Tools</a:t>
            </a:r>
          </a:p>
        </p:txBody>
      </p:sp>
      <p:cxnSp>
        <p:nvCxnSpPr>
          <p:cNvPr id="13" name="Straight Connector 12">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227D23-36B2-4EC6-8332-DCF447DFE4F9}"/>
              </a:ext>
            </a:extLst>
          </p:cNvPr>
          <p:cNvSpPr>
            <a:spLocks noGrp="1"/>
          </p:cNvSpPr>
          <p:nvPr>
            <p:ph idx="1"/>
          </p:nvPr>
        </p:nvSpPr>
        <p:spPr>
          <a:xfrm>
            <a:off x="5232992" y="1201002"/>
            <a:ext cx="6551018" cy="5401712"/>
          </a:xfrm>
        </p:spPr>
        <p:txBody>
          <a:bodyPr>
            <a:noAutofit/>
          </a:bodyPr>
          <a:lstStyle/>
          <a:p>
            <a:pPr>
              <a:lnSpc>
                <a:spcPct val="100000"/>
              </a:lnSpc>
            </a:pPr>
            <a:r>
              <a:rPr lang="en-US" dirty="0" err="1"/>
              <a:t>TimelineJS</a:t>
            </a:r>
            <a:br>
              <a:rPr lang="en-US" dirty="0"/>
            </a:br>
            <a:r>
              <a:rPr lang="en-US" dirty="0">
                <a:hlinkClick r:id="rId3"/>
              </a:rPr>
              <a:t>http://timeline.knightlab.com/</a:t>
            </a:r>
            <a:r>
              <a:rPr lang="en-US" dirty="0"/>
              <a:t> </a:t>
            </a:r>
          </a:p>
          <a:p>
            <a:pPr>
              <a:lnSpc>
                <a:spcPct val="100000"/>
              </a:lnSpc>
            </a:pPr>
            <a:r>
              <a:rPr lang="en-US" dirty="0" err="1"/>
              <a:t>Fourish</a:t>
            </a:r>
            <a:br>
              <a:rPr lang="en-US" dirty="0"/>
            </a:br>
            <a:r>
              <a:rPr lang="en-US" dirty="0">
                <a:hlinkClick r:id="rId4"/>
              </a:rPr>
              <a:t>https://app.flourish.studio/</a:t>
            </a:r>
            <a:r>
              <a:rPr lang="en-US" sz="1800" dirty="0">
                <a:hlinkClick r:id="rId4"/>
              </a:rPr>
              <a:t>templates#template-timeline</a:t>
            </a:r>
            <a:r>
              <a:rPr lang="en-US" sz="1800" dirty="0"/>
              <a:t> </a:t>
            </a:r>
          </a:p>
          <a:p>
            <a:pPr>
              <a:lnSpc>
                <a:spcPct val="100000"/>
              </a:lnSpc>
            </a:pPr>
            <a:r>
              <a:rPr lang="en-US" dirty="0"/>
              <a:t>Google Charts </a:t>
            </a:r>
            <a:r>
              <a:rPr lang="en-US" dirty="0">
                <a:hlinkClick r:id="rId5"/>
              </a:rPr>
              <a:t>https://developers.google.com/</a:t>
            </a:r>
            <a:r>
              <a:rPr lang="en-US" sz="1100" dirty="0">
                <a:hlinkClick r:id="rId5"/>
              </a:rPr>
              <a:t>chart/interactive/docs/gallery/timeline</a:t>
            </a:r>
            <a:endParaRPr lang="en-US" sz="1100" dirty="0"/>
          </a:p>
          <a:p>
            <a:pPr>
              <a:lnSpc>
                <a:spcPct val="100000"/>
              </a:lnSpc>
            </a:pPr>
            <a:r>
              <a:rPr lang="en-US" dirty="0"/>
              <a:t>Tiki-Toki Online Timeline Maker</a:t>
            </a:r>
            <a:br>
              <a:rPr lang="en-US" dirty="0"/>
            </a:br>
            <a:r>
              <a:rPr lang="en-US" dirty="0">
                <a:hlinkClick r:id="rId6"/>
              </a:rPr>
              <a:t>https://www.tiki-toki.com/</a:t>
            </a:r>
            <a:endParaRPr lang="en-US" dirty="0"/>
          </a:p>
          <a:p>
            <a:pPr>
              <a:lnSpc>
                <a:spcPct val="100000"/>
              </a:lnSpc>
            </a:pPr>
            <a:r>
              <a:rPr lang="en-US" dirty="0" err="1"/>
              <a:t>Time.graphics</a:t>
            </a:r>
            <a:br>
              <a:rPr lang="en-US" dirty="0"/>
            </a:br>
            <a:r>
              <a:rPr lang="en-US" dirty="0">
                <a:hlinkClick r:id="rId7"/>
              </a:rPr>
              <a:t>https://time.graphics/</a:t>
            </a:r>
            <a:r>
              <a:rPr lang="en-US" dirty="0"/>
              <a:t> </a:t>
            </a:r>
          </a:p>
          <a:p>
            <a:pPr>
              <a:lnSpc>
                <a:spcPct val="100000"/>
              </a:lnSpc>
            </a:pPr>
            <a:r>
              <a:rPr lang="en-US" dirty="0" err="1"/>
              <a:t>Vizzlo</a:t>
            </a:r>
            <a:br>
              <a:rPr lang="en-US" dirty="0"/>
            </a:br>
            <a:r>
              <a:rPr lang="en-US" dirty="0">
                <a:hlinkClick r:id="rId8"/>
              </a:rPr>
              <a:t>https://vizzlo.com/create/timeline</a:t>
            </a:r>
            <a:r>
              <a:rPr lang="en-US" dirty="0"/>
              <a:t> (watermark)</a:t>
            </a:r>
          </a:p>
          <a:p>
            <a:pPr>
              <a:lnSpc>
                <a:spcPct val="100000"/>
              </a:lnSpc>
            </a:pPr>
            <a:r>
              <a:rPr lang="en-US" dirty="0" err="1"/>
              <a:t>PowerBI</a:t>
            </a:r>
            <a:r>
              <a:rPr lang="en-US" dirty="0"/>
              <a:t> (calendars)</a:t>
            </a:r>
          </a:p>
          <a:p>
            <a:pPr>
              <a:lnSpc>
                <a:spcPct val="100000"/>
              </a:lnSpc>
            </a:pPr>
            <a:r>
              <a:rPr lang="en-US" dirty="0" err="1"/>
              <a:t>Powerpoint</a:t>
            </a:r>
            <a:r>
              <a:rPr lang="en-US" dirty="0"/>
              <a:t> or MS Visio</a:t>
            </a:r>
          </a:p>
          <a:p>
            <a:pPr>
              <a:lnSpc>
                <a:spcPct val="100000"/>
              </a:lnSpc>
            </a:pPr>
            <a:endParaRPr lang="en-US" dirty="0"/>
          </a:p>
          <a:p>
            <a:pPr>
              <a:lnSpc>
                <a:spcPct val="100000"/>
              </a:lnSpc>
            </a:pPr>
            <a:endParaRPr lang="en-US" dirty="0"/>
          </a:p>
        </p:txBody>
      </p:sp>
      <p:sp>
        <p:nvSpPr>
          <p:cNvPr id="15"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86148441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C461-7BBF-4350-BD19-DA804F3A843A}"/>
              </a:ext>
            </a:extLst>
          </p:cNvPr>
          <p:cNvSpPr>
            <a:spLocks noGrp="1"/>
          </p:cNvSpPr>
          <p:nvPr>
            <p:ph type="title"/>
          </p:nvPr>
        </p:nvSpPr>
        <p:spPr/>
        <p:txBody>
          <a:bodyPr/>
          <a:lstStyle/>
          <a:p>
            <a:r>
              <a:rPr lang="en-CA" dirty="0"/>
              <a:t>Graphs </a:t>
            </a:r>
            <a:br>
              <a:rPr lang="en-CA" dirty="0"/>
            </a:br>
            <a:r>
              <a:rPr lang="en-CA" sz="2400" dirty="0"/>
              <a:t>aka Networks</a:t>
            </a:r>
            <a:br>
              <a:rPr lang="en-CA" sz="2400" dirty="0"/>
            </a:br>
            <a:r>
              <a:rPr lang="en-CA" sz="2400" dirty="0"/>
              <a:t>aka Node-Link Diagrams</a:t>
            </a:r>
            <a:endParaRPr lang="en-CA" dirty="0"/>
          </a:p>
        </p:txBody>
      </p:sp>
      <p:sp>
        <p:nvSpPr>
          <p:cNvPr id="7" name="Content Placeholder 6">
            <a:extLst>
              <a:ext uri="{FF2B5EF4-FFF2-40B4-BE49-F238E27FC236}">
                <a16:creationId xmlns:a16="http://schemas.microsoft.com/office/drawing/2014/main" id="{DD57C3E8-3DE9-4A11-A127-BBB5A506917F}"/>
              </a:ext>
            </a:extLst>
          </p:cNvPr>
          <p:cNvSpPr>
            <a:spLocks noGrp="1"/>
          </p:cNvSpPr>
          <p:nvPr>
            <p:ph idx="1"/>
          </p:nvPr>
        </p:nvSpPr>
        <p:spPr>
          <a:xfrm>
            <a:off x="4994267" y="434815"/>
            <a:ext cx="6788157" cy="4754880"/>
          </a:xfrm>
        </p:spPr>
        <p:txBody>
          <a:bodyPr/>
          <a:lstStyle/>
          <a:p>
            <a:pPr marL="0" indent="0">
              <a:buNone/>
            </a:pPr>
            <a:r>
              <a:rPr lang="en-CA" dirty="0"/>
              <a:t>Used for visualizing relationships.</a:t>
            </a:r>
          </a:p>
          <a:p>
            <a:pPr marL="0" indent="0">
              <a:buNone/>
            </a:pPr>
            <a:r>
              <a:rPr lang="en-CA" dirty="0"/>
              <a:t>Nodes can be different shapes as well as coloured or sized based on data attributes.</a:t>
            </a:r>
          </a:p>
          <a:p>
            <a:pPr marL="0" indent="0">
              <a:buNone/>
            </a:pPr>
            <a:r>
              <a:rPr lang="en-CA" dirty="0"/>
              <a:t>Edges can be directional and have different widths to reveal properties of the relationship.</a:t>
            </a:r>
          </a:p>
          <a:p>
            <a:pPr marL="0" indent="0">
              <a:buNone/>
            </a:pPr>
            <a:r>
              <a:rPr lang="en-CA" dirty="0"/>
              <a:t>Positioning is critical.</a:t>
            </a:r>
          </a:p>
        </p:txBody>
      </p:sp>
      <p:pic>
        <p:nvPicPr>
          <p:cNvPr id="8" name="Content Placeholder 4" descr="Social network with solid fill">
            <a:extLst>
              <a:ext uri="{FF2B5EF4-FFF2-40B4-BE49-F238E27FC236}">
                <a16:creationId xmlns:a16="http://schemas.microsoft.com/office/drawing/2014/main" id="{8824CE62-EE96-445C-BD20-6921287B42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8951" y="2812255"/>
            <a:ext cx="3045651" cy="3045651"/>
          </a:xfrm>
          <a:prstGeom prst="rect">
            <a:avLst/>
          </a:prstGeom>
        </p:spPr>
      </p:pic>
      <p:pic>
        <p:nvPicPr>
          <p:cNvPr id="14" name="Picture 13">
            <a:extLst>
              <a:ext uri="{FF2B5EF4-FFF2-40B4-BE49-F238E27FC236}">
                <a16:creationId xmlns:a16="http://schemas.microsoft.com/office/drawing/2014/main" id="{E7C36816-B348-4905-9B6A-85D4F73B19F8}"/>
              </a:ext>
            </a:extLst>
          </p:cNvPr>
          <p:cNvPicPr>
            <a:picLocks noChangeAspect="1"/>
          </p:cNvPicPr>
          <p:nvPr/>
        </p:nvPicPr>
        <p:blipFill>
          <a:blip r:embed="rId4"/>
          <a:stretch>
            <a:fillRect/>
          </a:stretch>
        </p:blipFill>
        <p:spPr>
          <a:xfrm>
            <a:off x="5032368" y="3136392"/>
            <a:ext cx="3278004" cy="3113917"/>
          </a:xfrm>
          <a:prstGeom prst="rect">
            <a:avLst/>
          </a:prstGeom>
        </p:spPr>
      </p:pic>
      <p:sp>
        <p:nvSpPr>
          <p:cNvPr id="15" name="Rectangle 14">
            <a:extLst>
              <a:ext uri="{FF2B5EF4-FFF2-40B4-BE49-F238E27FC236}">
                <a16:creationId xmlns:a16="http://schemas.microsoft.com/office/drawing/2014/main" id="{A1A0CE69-FB08-4575-887D-BB91F888B345}"/>
              </a:ext>
            </a:extLst>
          </p:cNvPr>
          <p:cNvSpPr/>
          <p:nvPr/>
        </p:nvSpPr>
        <p:spPr>
          <a:xfrm>
            <a:off x="4884922" y="6310794"/>
            <a:ext cx="4572000" cy="246221"/>
          </a:xfrm>
          <a:prstGeom prst="rect">
            <a:avLst/>
          </a:prstGeom>
        </p:spPr>
        <p:txBody>
          <a:bodyPr>
            <a:spAutoFit/>
          </a:bodyPr>
          <a:lstStyle/>
          <a:p>
            <a:r>
              <a:rPr lang="en-US" sz="1000" dirty="0">
                <a:solidFill>
                  <a:schemeClr val="tx1">
                    <a:lumMod val="50000"/>
                    <a:lumOff val="50000"/>
                  </a:schemeClr>
                </a:solidFill>
                <a:hlinkClick r:id="rId5">
                  <a:extLst>
                    <a:ext uri="{A12FA001-AC4F-418D-AE19-62706E023703}">
                      <ahyp:hlinkClr xmlns:ahyp="http://schemas.microsoft.com/office/drawing/2018/hyperlinkcolor" val="tx"/>
                    </a:ext>
                  </a:extLst>
                </a:hlinkClick>
              </a:rPr>
              <a:t>https://mbostock.github.io/d3/talk/20111116/force-collapsible.html</a:t>
            </a:r>
            <a:endParaRPr lang="en-US" sz="1000" dirty="0">
              <a:solidFill>
                <a:schemeClr val="tx1">
                  <a:lumMod val="50000"/>
                  <a:lumOff val="50000"/>
                </a:schemeClr>
              </a:solidFill>
            </a:endParaRPr>
          </a:p>
        </p:txBody>
      </p:sp>
      <p:pic>
        <p:nvPicPr>
          <p:cNvPr id="16" name="Picture 15">
            <a:extLst>
              <a:ext uri="{FF2B5EF4-FFF2-40B4-BE49-F238E27FC236}">
                <a16:creationId xmlns:a16="http://schemas.microsoft.com/office/drawing/2014/main" id="{9F8DAE67-F67B-41C2-B513-951E2D3552B4}"/>
              </a:ext>
            </a:extLst>
          </p:cNvPr>
          <p:cNvPicPr>
            <a:picLocks noChangeAspect="1"/>
          </p:cNvPicPr>
          <p:nvPr/>
        </p:nvPicPr>
        <p:blipFill>
          <a:blip r:embed="rId6"/>
          <a:stretch>
            <a:fillRect/>
          </a:stretch>
        </p:blipFill>
        <p:spPr>
          <a:xfrm>
            <a:off x="8599671" y="3136392"/>
            <a:ext cx="3113917" cy="3113917"/>
          </a:xfrm>
          <a:prstGeom prst="rect">
            <a:avLst/>
          </a:prstGeom>
        </p:spPr>
      </p:pic>
    </p:spTree>
    <p:extLst>
      <p:ext uri="{BB962C8B-B14F-4D97-AF65-F5344CB8AC3E}">
        <p14:creationId xmlns:p14="http://schemas.microsoft.com/office/powerpoint/2010/main" val="289488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4B4A50-7E63-B63D-F770-93791F6BBAF5}"/>
              </a:ext>
            </a:extLst>
          </p:cNvPr>
          <p:cNvPicPr>
            <a:picLocks noChangeAspect="1"/>
          </p:cNvPicPr>
          <p:nvPr/>
        </p:nvPicPr>
        <p:blipFill rotWithShape="1">
          <a:blip r:embed="rId2"/>
          <a:srcRect r="1658"/>
          <a:stretch/>
        </p:blipFill>
        <p:spPr>
          <a:xfrm>
            <a:off x="496224" y="108724"/>
            <a:ext cx="4729712" cy="3226012"/>
          </a:xfrm>
          <a:prstGeom prst="rect">
            <a:avLst/>
          </a:prstGeom>
        </p:spPr>
      </p:pic>
      <p:pic>
        <p:nvPicPr>
          <p:cNvPr id="8" name="Picture 7">
            <a:extLst>
              <a:ext uri="{FF2B5EF4-FFF2-40B4-BE49-F238E27FC236}">
                <a16:creationId xmlns:a16="http://schemas.microsoft.com/office/drawing/2014/main" id="{6E259AFF-8BCC-8892-8A35-93914954F986}"/>
              </a:ext>
            </a:extLst>
          </p:cNvPr>
          <p:cNvPicPr>
            <a:picLocks noChangeAspect="1"/>
          </p:cNvPicPr>
          <p:nvPr/>
        </p:nvPicPr>
        <p:blipFill>
          <a:blip r:embed="rId3"/>
          <a:stretch>
            <a:fillRect/>
          </a:stretch>
        </p:blipFill>
        <p:spPr>
          <a:xfrm>
            <a:off x="496224" y="3523264"/>
            <a:ext cx="4729712" cy="3334736"/>
          </a:xfrm>
          <a:prstGeom prst="rect">
            <a:avLst/>
          </a:prstGeom>
        </p:spPr>
      </p:pic>
      <p:sp>
        <p:nvSpPr>
          <p:cNvPr id="9" name="Arrow: Down 8">
            <a:extLst>
              <a:ext uri="{FF2B5EF4-FFF2-40B4-BE49-F238E27FC236}">
                <a16:creationId xmlns:a16="http://schemas.microsoft.com/office/drawing/2014/main" id="{9E15A1A9-874F-DBCD-B958-328C0B223416}"/>
              </a:ext>
            </a:extLst>
          </p:cNvPr>
          <p:cNvSpPr/>
          <p:nvPr/>
        </p:nvSpPr>
        <p:spPr>
          <a:xfrm>
            <a:off x="2399607" y="3160222"/>
            <a:ext cx="770313" cy="537556"/>
          </a:xfrm>
          <a:prstGeom prst="downArrow">
            <a:avLst/>
          </a:prstGeom>
          <a:solidFill>
            <a:srgbClr val="FFC000"/>
          </a:solid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D9E6D3F3-FEF7-3864-1CCF-425DD4B07124}"/>
              </a:ext>
            </a:extLst>
          </p:cNvPr>
          <p:cNvSpPr txBox="1"/>
          <p:nvPr/>
        </p:nvSpPr>
        <p:spPr>
          <a:xfrm>
            <a:off x="3097876" y="6581001"/>
            <a:ext cx="2554778" cy="276999"/>
          </a:xfrm>
          <a:prstGeom prst="rect">
            <a:avLst/>
          </a:prstGeom>
          <a:noFill/>
        </p:spPr>
        <p:txBody>
          <a:bodyPr wrap="square">
            <a:spAutoFit/>
          </a:bodyPr>
          <a:lstStyle/>
          <a:p>
            <a:r>
              <a:rPr lang="en-CA" sz="1200" dirty="0"/>
              <a:t>https://marvel.ladataviz.com</a:t>
            </a:r>
          </a:p>
        </p:txBody>
      </p:sp>
      <p:pic>
        <p:nvPicPr>
          <p:cNvPr id="14" name="Picture 13">
            <a:extLst>
              <a:ext uri="{FF2B5EF4-FFF2-40B4-BE49-F238E27FC236}">
                <a16:creationId xmlns:a16="http://schemas.microsoft.com/office/drawing/2014/main" id="{38B4AD30-5EB3-CDBA-5C22-0C5A9D650114}"/>
              </a:ext>
            </a:extLst>
          </p:cNvPr>
          <p:cNvPicPr>
            <a:picLocks noChangeAspect="1"/>
          </p:cNvPicPr>
          <p:nvPr/>
        </p:nvPicPr>
        <p:blipFill>
          <a:blip r:embed="rId4"/>
          <a:stretch>
            <a:fillRect/>
          </a:stretch>
        </p:blipFill>
        <p:spPr>
          <a:xfrm>
            <a:off x="6686766" y="0"/>
            <a:ext cx="4354346" cy="6581001"/>
          </a:xfrm>
          <a:prstGeom prst="rect">
            <a:avLst/>
          </a:prstGeom>
        </p:spPr>
      </p:pic>
      <p:sp>
        <p:nvSpPr>
          <p:cNvPr id="16" name="TextBox 15">
            <a:extLst>
              <a:ext uri="{FF2B5EF4-FFF2-40B4-BE49-F238E27FC236}">
                <a16:creationId xmlns:a16="http://schemas.microsoft.com/office/drawing/2014/main" id="{3E442081-FE6D-48BC-7472-781BEB33C4F6}"/>
              </a:ext>
            </a:extLst>
          </p:cNvPr>
          <p:cNvSpPr txBox="1"/>
          <p:nvPr/>
        </p:nvSpPr>
        <p:spPr>
          <a:xfrm>
            <a:off x="6611389" y="6581000"/>
            <a:ext cx="5907579" cy="276999"/>
          </a:xfrm>
          <a:prstGeom prst="rect">
            <a:avLst/>
          </a:prstGeom>
          <a:noFill/>
        </p:spPr>
        <p:txBody>
          <a:bodyPr wrap="square">
            <a:spAutoFit/>
          </a:bodyPr>
          <a:lstStyle/>
          <a:p>
            <a:r>
              <a:rPr lang="en-CA" sz="1200" dirty="0"/>
              <a:t>https://www.themarysue.com/an-annotated-x-men-family-tree/</a:t>
            </a:r>
          </a:p>
        </p:txBody>
      </p:sp>
    </p:spTree>
    <p:extLst>
      <p:ext uri="{BB962C8B-B14F-4D97-AF65-F5344CB8AC3E}">
        <p14:creationId xmlns:p14="http://schemas.microsoft.com/office/powerpoint/2010/main" val="992213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1859B-D087-EE80-569D-6728745B6E41}"/>
              </a:ext>
            </a:extLst>
          </p:cNvPr>
          <p:cNvPicPr>
            <a:picLocks noChangeAspect="1"/>
          </p:cNvPicPr>
          <p:nvPr/>
        </p:nvPicPr>
        <p:blipFill>
          <a:blip r:embed="rId2"/>
          <a:stretch>
            <a:fillRect/>
          </a:stretch>
        </p:blipFill>
        <p:spPr>
          <a:xfrm>
            <a:off x="160568" y="49877"/>
            <a:ext cx="6788874" cy="418794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9C03319-6554-7DC0-CF1B-D148CC3B0D22}"/>
              </a:ext>
            </a:extLst>
          </p:cNvPr>
          <p:cNvPicPr>
            <a:picLocks noChangeAspect="1"/>
          </p:cNvPicPr>
          <p:nvPr/>
        </p:nvPicPr>
        <p:blipFill>
          <a:blip r:embed="rId3"/>
          <a:stretch>
            <a:fillRect/>
          </a:stretch>
        </p:blipFill>
        <p:spPr>
          <a:xfrm>
            <a:off x="4433454" y="2029682"/>
            <a:ext cx="7712181" cy="477844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DF94270-DEDB-EE52-5EE5-56DBA6A230B3}"/>
              </a:ext>
            </a:extLst>
          </p:cNvPr>
          <p:cNvSpPr txBox="1"/>
          <p:nvPr/>
        </p:nvSpPr>
        <p:spPr>
          <a:xfrm>
            <a:off x="46365" y="6128450"/>
            <a:ext cx="6287192" cy="523220"/>
          </a:xfrm>
          <a:prstGeom prst="rect">
            <a:avLst/>
          </a:prstGeom>
          <a:noFill/>
        </p:spPr>
        <p:txBody>
          <a:bodyPr wrap="square">
            <a:spAutoFit/>
          </a:bodyPr>
          <a:lstStyle/>
          <a:p>
            <a:r>
              <a:rPr lang="en-CA" sz="1400" dirty="0"/>
              <a:t>Ruth </a:t>
            </a:r>
            <a:r>
              <a:rPr lang="en-CA" sz="1400" dirty="0" err="1"/>
              <a:t>Ahnert</a:t>
            </a:r>
            <a:r>
              <a:rPr lang="en-CA" sz="1400" dirty="0"/>
              <a:t>, Sebastian </a:t>
            </a:r>
            <a:r>
              <a:rPr lang="en-CA" sz="1400" dirty="0" err="1"/>
              <a:t>Ahnert</a:t>
            </a:r>
            <a:r>
              <a:rPr lang="en-CA" sz="1400" dirty="0"/>
              <a:t>, and Kim Albrecht</a:t>
            </a:r>
            <a:br>
              <a:rPr lang="en-CA" sz="1400" dirty="0"/>
            </a:br>
            <a:r>
              <a:rPr lang="en-CA" sz="1400" dirty="0"/>
              <a:t>https://tudornetworks.net/</a:t>
            </a:r>
          </a:p>
        </p:txBody>
      </p:sp>
    </p:spTree>
    <p:extLst>
      <p:ext uri="{BB962C8B-B14F-4D97-AF65-F5344CB8AC3E}">
        <p14:creationId xmlns:p14="http://schemas.microsoft.com/office/powerpoint/2010/main" val="11305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7FD6-D9E4-1827-2EF6-DA68DD7029F1}"/>
              </a:ext>
            </a:extLst>
          </p:cNvPr>
          <p:cNvSpPr>
            <a:spLocks noGrp="1"/>
          </p:cNvSpPr>
          <p:nvPr>
            <p:ph type="title"/>
          </p:nvPr>
        </p:nvSpPr>
        <p:spPr>
          <a:xfrm>
            <a:off x="630936" y="502920"/>
            <a:ext cx="3419856" cy="1463040"/>
          </a:xfrm>
        </p:spPr>
        <p:txBody>
          <a:bodyPr anchor="ctr">
            <a:normAutofit/>
          </a:bodyPr>
          <a:lstStyle/>
          <a:p>
            <a:r>
              <a:rPr lang="en-US" sz="4100"/>
              <a:t>Networks with Map Locations</a:t>
            </a:r>
          </a:p>
        </p:txBody>
      </p:sp>
      <p:sp>
        <p:nvSpPr>
          <p:cNvPr id="3" name="Content Placeholder 2">
            <a:extLst>
              <a:ext uri="{FF2B5EF4-FFF2-40B4-BE49-F238E27FC236}">
                <a16:creationId xmlns:a16="http://schemas.microsoft.com/office/drawing/2014/main" id="{B62CF0B5-829E-C9C1-5C72-6ED0C5270025}"/>
              </a:ext>
            </a:extLst>
          </p:cNvPr>
          <p:cNvSpPr>
            <a:spLocks noGrp="1"/>
          </p:cNvSpPr>
          <p:nvPr>
            <p:ph idx="1"/>
          </p:nvPr>
        </p:nvSpPr>
        <p:spPr>
          <a:xfrm>
            <a:off x="4654295" y="502920"/>
            <a:ext cx="6894576" cy="1463040"/>
          </a:xfrm>
        </p:spPr>
        <p:txBody>
          <a:bodyPr anchor="ctr">
            <a:normAutofit/>
          </a:bodyPr>
          <a:lstStyle/>
          <a:p>
            <a:r>
              <a:rPr lang="en-US" sz="2200"/>
              <a:t>Choice: Ignore exact locations or not</a:t>
            </a:r>
          </a:p>
          <a:p>
            <a:r>
              <a:rPr lang="en-US" sz="2200"/>
              <a:t>If not, less freedom</a:t>
            </a:r>
          </a:p>
          <a:p>
            <a:pPr lvl="1"/>
            <a:r>
              <a:rPr lang="en-US" sz="2200"/>
              <a:t>Focus on adjusting edge properties</a:t>
            </a:r>
          </a:p>
        </p:txBody>
      </p:sp>
      <p:pic>
        <p:nvPicPr>
          <p:cNvPr id="4" name="droppedImage.png">
            <a:extLst>
              <a:ext uri="{FF2B5EF4-FFF2-40B4-BE49-F238E27FC236}">
                <a16:creationId xmlns:a16="http://schemas.microsoft.com/office/drawing/2014/main" id="{23865ACA-5B00-FDCD-4B47-E37F95D4F099}"/>
              </a:ext>
            </a:extLst>
          </p:cNvPr>
          <p:cNvPicPr/>
          <p:nvPr/>
        </p:nvPicPr>
        <p:blipFill>
          <a:blip r:embed="rId2"/>
          <a:stretch>
            <a:fillRect/>
          </a:stretch>
        </p:blipFill>
        <p:spPr>
          <a:xfrm>
            <a:off x="1403409" y="2366434"/>
            <a:ext cx="9862073" cy="4437932"/>
          </a:xfrm>
          <a:prstGeom prst="rect">
            <a:avLst/>
          </a:prstGeom>
        </p:spPr>
      </p:pic>
      <p:sp>
        <p:nvSpPr>
          <p:cNvPr id="5" name="Title 1">
            <a:extLst>
              <a:ext uri="{FF2B5EF4-FFF2-40B4-BE49-F238E27FC236}">
                <a16:creationId xmlns:a16="http://schemas.microsoft.com/office/drawing/2014/main" id="{E449B748-6C77-4676-910F-994427516CD7}"/>
              </a:ext>
            </a:extLst>
          </p:cNvPr>
          <p:cNvSpPr txBox="1">
            <a:spLocks/>
          </p:cNvSpPr>
          <p:nvPr/>
        </p:nvSpPr>
        <p:spPr>
          <a:xfrm>
            <a:off x="1532382" y="2132690"/>
            <a:ext cx="9875520" cy="7638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solidFill>
                  <a:schemeClr val="bg1">
                    <a:lumMod val="50000"/>
                  </a:schemeClr>
                </a:solidFill>
              </a:rPr>
              <a:t>Migration from California</a:t>
            </a:r>
            <a:endParaRPr lang="en-CA" sz="2400" dirty="0">
              <a:solidFill>
                <a:schemeClr val="bg1">
                  <a:lumMod val="50000"/>
                </a:schemeClr>
              </a:solidFill>
            </a:endParaRPr>
          </a:p>
        </p:txBody>
      </p:sp>
      <p:sp>
        <p:nvSpPr>
          <p:cNvPr id="6" name="Shape 382">
            <a:extLst>
              <a:ext uri="{FF2B5EF4-FFF2-40B4-BE49-F238E27FC236}">
                <a16:creationId xmlns:a16="http://schemas.microsoft.com/office/drawing/2014/main" id="{E2D3635D-2B54-119E-0535-854433113E6C}"/>
              </a:ext>
            </a:extLst>
          </p:cNvPr>
          <p:cNvSpPr/>
          <p:nvPr/>
        </p:nvSpPr>
        <p:spPr>
          <a:xfrm>
            <a:off x="2530508" y="6424134"/>
            <a:ext cx="1272784" cy="38023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defTabSz="914400">
              <a:lnSpc>
                <a:spcPct val="120000"/>
              </a:lnSpc>
              <a:buClr>
                <a:srgbClr val="FFFFFF"/>
              </a:buClr>
              <a:buFont typeface="Helvetica"/>
              <a:defRPr sz="2400">
                <a:uFill>
                  <a:solidFill/>
                </a:uFill>
              </a:defRPr>
            </a:lvl1pPr>
          </a:lstStyle>
          <a:p>
            <a:pPr lvl="0">
              <a:defRPr sz="1800">
                <a:uFillTx/>
              </a:defRPr>
            </a:pPr>
            <a:r>
              <a:rPr dirty="0">
                <a:latin typeface="Oswald Light" charset="0"/>
              </a:rPr>
              <a:t>Cui et al. 2008</a:t>
            </a:r>
          </a:p>
        </p:txBody>
      </p:sp>
      <p:sp>
        <p:nvSpPr>
          <p:cNvPr id="7" name="Shape 383">
            <a:extLst>
              <a:ext uri="{FF2B5EF4-FFF2-40B4-BE49-F238E27FC236}">
                <a16:creationId xmlns:a16="http://schemas.microsoft.com/office/drawing/2014/main" id="{98C4F237-6845-0EF4-21F2-E89C9943FC50}"/>
              </a:ext>
            </a:extLst>
          </p:cNvPr>
          <p:cNvSpPr/>
          <p:nvPr/>
        </p:nvSpPr>
        <p:spPr>
          <a:xfrm>
            <a:off x="6675970" y="6450951"/>
            <a:ext cx="2006960" cy="38023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defTabSz="914400">
              <a:lnSpc>
                <a:spcPct val="120000"/>
              </a:lnSpc>
              <a:buClr>
                <a:srgbClr val="FFFFFF"/>
              </a:buClr>
              <a:buFont typeface="Helvetica"/>
              <a:defRPr sz="2400">
                <a:uFill>
                  <a:solidFill/>
                </a:uFill>
              </a:defRPr>
            </a:lvl1pPr>
          </a:lstStyle>
          <a:p>
            <a:pPr lvl="0">
              <a:defRPr sz="1800">
                <a:uFillTx/>
              </a:defRPr>
            </a:pPr>
            <a:r>
              <a:rPr dirty="0" err="1">
                <a:latin typeface="Oswald Light" charset="0"/>
              </a:rPr>
              <a:t>Holten</a:t>
            </a:r>
            <a:r>
              <a:rPr dirty="0">
                <a:latin typeface="Oswald Light" charset="0"/>
              </a:rPr>
              <a:t> &amp; van </a:t>
            </a:r>
            <a:r>
              <a:rPr dirty="0" err="1">
                <a:latin typeface="Oswald Light" charset="0"/>
              </a:rPr>
              <a:t>Wijk</a:t>
            </a:r>
            <a:r>
              <a:rPr dirty="0">
                <a:latin typeface="Oswald Light" charset="0"/>
              </a:rPr>
              <a:t> 2009</a:t>
            </a:r>
          </a:p>
        </p:txBody>
      </p:sp>
      <p:sp>
        <p:nvSpPr>
          <p:cNvPr id="8" name="Shape 379">
            <a:extLst>
              <a:ext uri="{FF2B5EF4-FFF2-40B4-BE49-F238E27FC236}">
                <a16:creationId xmlns:a16="http://schemas.microsoft.com/office/drawing/2014/main" id="{933A7279-68AD-E9EC-944E-C1C955B6441C}"/>
              </a:ext>
            </a:extLst>
          </p:cNvPr>
          <p:cNvSpPr/>
          <p:nvPr/>
        </p:nvSpPr>
        <p:spPr>
          <a:xfrm>
            <a:off x="4992486" y="4395284"/>
            <a:ext cx="1404231" cy="38023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defTabSz="914400">
              <a:lnSpc>
                <a:spcPct val="120000"/>
              </a:lnSpc>
              <a:buClr>
                <a:srgbClr val="FFFFFF"/>
              </a:buClr>
              <a:buFont typeface="Helvetica"/>
              <a:defRPr sz="2400">
                <a:uFill>
                  <a:solidFill/>
                </a:uFill>
              </a:defRPr>
            </a:lvl1pPr>
          </a:lstStyle>
          <a:p>
            <a:pPr lvl="0">
              <a:defRPr sz="1800">
                <a:uFillTx/>
              </a:defRPr>
            </a:pPr>
            <a:r>
              <a:rPr dirty="0">
                <a:latin typeface="Oswald Light" charset="0"/>
              </a:rPr>
              <a:t>Phan et al. 2005</a:t>
            </a:r>
          </a:p>
        </p:txBody>
      </p:sp>
      <p:sp>
        <p:nvSpPr>
          <p:cNvPr id="10" name="Shape 380">
            <a:extLst>
              <a:ext uri="{FF2B5EF4-FFF2-40B4-BE49-F238E27FC236}">
                <a16:creationId xmlns:a16="http://schemas.microsoft.com/office/drawing/2014/main" id="{950FAD34-5FCD-3A72-EC35-CA07B1442A63}"/>
              </a:ext>
            </a:extLst>
          </p:cNvPr>
          <p:cNvSpPr/>
          <p:nvPr/>
        </p:nvSpPr>
        <p:spPr>
          <a:xfrm>
            <a:off x="1747404" y="4306906"/>
            <a:ext cx="1022716" cy="38023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defTabSz="914400">
              <a:lnSpc>
                <a:spcPct val="120000"/>
              </a:lnSpc>
              <a:buClr>
                <a:srgbClr val="FFFFFF"/>
              </a:buClr>
              <a:buFont typeface="Helvetica"/>
              <a:defRPr sz="2400">
                <a:uFill>
                  <a:solidFill/>
                </a:uFill>
              </a:defRPr>
            </a:lvl1pPr>
          </a:lstStyle>
          <a:p>
            <a:pPr lvl="0">
              <a:defRPr sz="1800">
                <a:uFillTx/>
              </a:defRPr>
            </a:pPr>
            <a:r>
              <a:rPr dirty="0">
                <a:latin typeface="Oswald Light" charset="0"/>
              </a:rPr>
              <a:t>Tobler 1987</a:t>
            </a:r>
          </a:p>
        </p:txBody>
      </p:sp>
      <p:sp>
        <p:nvSpPr>
          <p:cNvPr id="12" name="Shape 381">
            <a:extLst>
              <a:ext uri="{FF2B5EF4-FFF2-40B4-BE49-F238E27FC236}">
                <a16:creationId xmlns:a16="http://schemas.microsoft.com/office/drawing/2014/main" id="{667C3806-0FB2-B942-DF33-AD74FC597C15}"/>
              </a:ext>
            </a:extLst>
          </p:cNvPr>
          <p:cNvSpPr/>
          <p:nvPr/>
        </p:nvSpPr>
        <p:spPr>
          <a:xfrm>
            <a:off x="8552306" y="4585400"/>
            <a:ext cx="2996565" cy="38023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914400">
              <a:lnSpc>
                <a:spcPct val="120000"/>
              </a:lnSpc>
              <a:buClr>
                <a:srgbClr val="FFFFFF"/>
              </a:buClr>
              <a:buFont typeface="Helvetica"/>
              <a:defRPr sz="2400">
                <a:uFill>
                  <a:solidFill/>
                </a:uFill>
              </a:defRPr>
            </a:lvl1pPr>
          </a:lstStyle>
          <a:p>
            <a:pPr lvl="0">
              <a:defRPr sz="1800">
                <a:uFillTx/>
              </a:defRPr>
            </a:pPr>
            <a:r>
              <a:rPr dirty="0">
                <a:latin typeface="Oswald Light" charset="0"/>
              </a:rPr>
              <a:t>Verbeek et al. 2011</a:t>
            </a:r>
          </a:p>
        </p:txBody>
      </p:sp>
    </p:spTree>
    <p:extLst>
      <p:ext uri="{BB962C8B-B14F-4D97-AF65-F5344CB8AC3E}">
        <p14:creationId xmlns:p14="http://schemas.microsoft.com/office/powerpoint/2010/main" val="3040081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1A96-AAC5-4F6F-A84D-06D3487DF241}"/>
              </a:ext>
            </a:extLst>
          </p:cNvPr>
          <p:cNvSpPr>
            <a:spLocks noGrp="1"/>
          </p:cNvSpPr>
          <p:nvPr>
            <p:ph type="title"/>
          </p:nvPr>
        </p:nvSpPr>
        <p:spPr/>
        <p:txBody>
          <a:bodyPr/>
          <a:lstStyle/>
          <a:p>
            <a:r>
              <a:rPr lang="en-CA" dirty="0"/>
              <a:t>Matrix Networks</a:t>
            </a:r>
          </a:p>
        </p:txBody>
      </p:sp>
      <p:pic>
        <p:nvPicPr>
          <p:cNvPr id="6" name="Picture 5">
            <a:extLst>
              <a:ext uri="{FF2B5EF4-FFF2-40B4-BE49-F238E27FC236}">
                <a16:creationId xmlns:a16="http://schemas.microsoft.com/office/drawing/2014/main" id="{5BF4721E-E605-463E-9C44-8CE966A7F5F0}"/>
              </a:ext>
            </a:extLst>
          </p:cNvPr>
          <p:cNvPicPr>
            <a:picLocks noChangeAspect="1"/>
          </p:cNvPicPr>
          <p:nvPr/>
        </p:nvPicPr>
        <p:blipFill>
          <a:blip r:embed="rId2"/>
          <a:stretch>
            <a:fillRect/>
          </a:stretch>
        </p:blipFill>
        <p:spPr>
          <a:xfrm>
            <a:off x="5156514" y="0"/>
            <a:ext cx="6204558" cy="6635227"/>
          </a:xfrm>
          <a:prstGeom prst="rect">
            <a:avLst/>
          </a:prstGeom>
        </p:spPr>
      </p:pic>
      <p:pic>
        <p:nvPicPr>
          <p:cNvPr id="8" name="Picture 7">
            <a:extLst>
              <a:ext uri="{FF2B5EF4-FFF2-40B4-BE49-F238E27FC236}">
                <a16:creationId xmlns:a16="http://schemas.microsoft.com/office/drawing/2014/main" id="{BA4AEB96-8535-4F7A-8F35-5B5786322550}"/>
              </a:ext>
            </a:extLst>
          </p:cNvPr>
          <p:cNvPicPr>
            <a:picLocks noChangeAspect="1"/>
          </p:cNvPicPr>
          <p:nvPr/>
        </p:nvPicPr>
        <p:blipFill>
          <a:blip r:embed="rId3"/>
          <a:stretch>
            <a:fillRect/>
          </a:stretch>
        </p:blipFill>
        <p:spPr>
          <a:xfrm>
            <a:off x="697547" y="2914650"/>
            <a:ext cx="3892741" cy="3443578"/>
          </a:xfrm>
          <a:prstGeom prst="rect">
            <a:avLst/>
          </a:prstGeom>
        </p:spPr>
      </p:pic>
      <p:sp>
        <p:nvSpPr>
          <p:cNvPr id="12" name="TextBox 11">
            <a:extLst>
              <a:ext uri="{FF2B5EF4-FFF2-40B4-BE49-F238E27FC236}">
                <a16:creationId xmlns:a16="http://schemas.microsoft.com/office/drawing/2014/main" id="{9ACF5C9C-B9B6-4647-9885-55690CB69478}"/>
              </a:ext>
            </a:extLst>
          </p:cNvPr>
          <p:cNvSpPr txBox="1"/>
          <p:nvPr/>
        </p:nvSpPr>
        <p:spPr>
          <a:xfrm>
            <a:off x="697547" y="6358228"/>
            <a:ext cx="6096000" cy="276999"/>
          </a:xfrm>
          <a:prstGeom prst="rect">
            <a:avLst/>
          </a:prstGeom>
          <a:noFill/>
        </p:spPr>
        <p:txBody>
          <a:bodyPr wrap="square">
            <a:spAutoFit/>
          </a:bodyPr>
          <a:lstStyle/>
          <a:p>
            <a:r>
              <a:rPr lang="en-CA" sz="1200" dirty="0">
                <a:solidFill>
                  <a:schemeClr val="bg1">
                    <a:lumMod val="50000"/>
                  </a:schemeClr>
                </a:solidFill>
              </a:rPr>
              <a:t>https://observablehq.com/@d3/force-directed-graph</a:t>
            </a:r>
          </a:p>
        </p:txBody>
      </p:sp>
      <p:sp>
        <p:nvSpPr>
          <p:cNvPr id="14" name="TextBox 13">
            <a:extLst>
              <a:ext uri="{FF2B5EF4-FFF2-40B4-BE49-F238E27FC236}">
                <a16:creationId xmlns:a16="http://schemas.microsoft.com/office/drawing/2014/main" id="{EAAE027B-F6EA-4A32-BC27-225304FC718A}"/>
              </a:ext>
            </a:extLst>
          </p:cNvPr>
          <p:cNvSpPr txBox="1"/>
          <p:nvPr/>
        </p:nvSpPr>
        <p:spPr>
          <a:xfrm>
            <a:off x="5156514" y="6597804"/>
            <a:ext cx="6096000" cy="276999"/>
          </a:xfrm>
          <a:prstGeom prst="rect">
            <a:avLst/>
          </a:prstGeom>
          <a:noFill/>
        </p:spPr>
        <p:txBody>
          <a:bodyPr wrap="square">
            <a:spAutoFit/>
          </a:bodyPr>
          <a:lstStyle/>
          <a:p>
            <a:r>
              <a:rPr lang="en-CA" sz="1200" dirty="0">
                <a:solidFill>
                  <a:schemeClr val="bg1">
                    <a:lumMod val="50000"/>
                  </a:schemeClr>
                </a:solidFill>
              </a:rPr>
              <a:t>https://bost.ocks.org/mike/miserables/</a:t>
            </a:r>
          </a:p>
        </p:txBody>
      </p:sp>
    </p:spTree>
    <p:extLst>
      <p:ext uri="{BB962C8B-B14F-4D97-AF65-F5344CB8AC3E}">
        <p14:creationId xmlns:p14="http://schemas.microsoft.com/office/powerpoint/2010/main" val="2202990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4F626-3BA3-26EE-CFC2-5136070772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1923E-7690-01F8-95B1-EB86BCE648BF}"/>
              </a:ext>
            </a:extLst>
          </p:cNvPr>
          <p:cNvSpPr>
            <a:spLocks noGrp="1"/>
          </p:cNvSpPr>
          <p:nvPr>
            <p:ph type="title"/>
          </p:nvPr>
        </p:nvSpPr>
        <p:spPr/>
        <p:txBody>
          <a:bodyPr/>
          <a:lstStyle/>
          <a:p>
            <a:r>
              <a:rPr lang="en-CA" dirty="0"/>
              <a:t>Start of Run Through</a:t>
            </a:r>
            <a:br>
              <a:rPr lang="en-CA" dirty="0"/>
            </a:br>
            <a:br>
              <a:rPr lang="en-CA" dirty="0"/>
            </a:br>
            <a:r>
              <a:rPr lang="en-CA" sz="4400" dirty="0"/>
              <a:t>Please Interrupt</a:t>
            </a:r>
            <a:endParaRPr lang="en-CA" dirty="0"/>
          </a:p>
        </p:txBody>
      </p:sp>
    </p:spTree>
    <p:extLst>
      <p:ext uri="{BB962C8B-B14F-4D97-AF65-F5344CB8AC3E}">
        <p14:creationId xmlns:p14="http://schemas.microsoft.com/office/powerpoint/2010/main" val="3948171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diagram&#10;&#10;Description automatically generated with medium confidence">
            <a:extLst>
              <a:ext uri="{FF2B5EF4-FFF2-40B4-BE49-F238E27FC236}">
                <a16:creationId xmlns:a16="http://schemas.microsoft.com/office/drawing/2014/main" id="{26B61F98-B1F8-0999-F1E2-FA2FA72A5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165" y="432180"/>
            <a:ext cx="8965672" cy="5884712"/>
          </a:xfrm>
          <a:prstGeom prst="rect">
            <a:avLst/>
          </a:prstGeom>
        </p:spPr>
      </p:pic>
      <p:sp>
        <p:nvSpPr>
          <p:cNvPr id="2" name="Title 1">
            <a:extLst>
              <a:ext uri="{FF2B5EF4-FFF2-40B4-BE49-F238E27FC236}">
                <a16:creationId xmlns:a16="http://schemas.microsoft.com/office/drawing/2014/main" id="{FB3BADD1-6F5E-4D3E-9824-031F080C0F89}"/>
              </a:ext>
            </a:extLst>
          </p:cNvPr>
          <p:cNvSpPr>
            <a:spLocks noGrp="1"/>
          </p:cNvSpPr>
          <p:nvPr>
            <p:ph type="title"/>
          </p:nvPr>
        </p:nvSpPr>
        <p:spPr>
          <a:xfrm>
            <a:off x="282701" y="368427"/>
            <a:ext cx="4851273" cy="4754880"/>
          </a:xfrm>
        </p:spPr>
        <p:txBody>
          <a:bodyPr>
            <a:normAutofit/>
          </a:bodyPr>
          <a:lstStyle/>
          <a:p>
            <a:r>
              <a:rPr lang="en-CA" sz="4400"/>
              <a:t>Arc </a:t>
            </a:r>
            <a:br>
              <a:rPr lang="en-CA" sz="4400"/>
            </a:br>
            <a:r>
              <a:rPr lang="en-CA" sz="4400"/>
              <a:t>Diagram</a:t>
            </a:r>
            <a:endParaRPr lang="en-CA" sz="4400" dirty="0"/>
          </a:p>
        </p:txBody>
      </p:sp>
      <p:sp>
        <p:nvSpPr>
          <p:cNvPr id="5" name="TextBox 4">
            <a:extLst>
              <a:ext uri="{FF2B5EF4-FFF2-40B4-BE49-F238E27FC236}">
                <a16:creationId xmlns:a16="http://schemas.microsoft.com/office/drawing/2014/main" id="{98B5507B-2375-4934-EED6-3A9D8D5DCC82}"/>
              </a:ext>
            </a:extLst>
          </p:cNvPr>
          <p:cNvSpPr txBox="1"/>
          <p:nvPr/>
        </p:nvSpPr>
        <p:spPr>
          <a:xfrm>
            <a:off x="2838735" y="6581001"/>
            <a:ext cx="9544324" cy="276999"/>
          </a:xfrm>
          <a:prstGeom prst="rect">
            <a:avLst/>
          </a:prstGeom>
          <a:noFill/>
        </p:spPr>
        <p:txBody>
          <a:bodyPr wrap="square">
            <a:spAutoFit/>
          </a:bodyPr>
          <a:lstStyle/>
          <a:p>
            <a:r>
              <a:rPr lang="en-US" sz="1200">
                <a:solidFill>
                  <a:schemeClr val="bg1">
                    <a:lumMod val="50000"/>
                  </a:schemeClr>
                </a:solidFill>
              </a:rPr>
              <a:t>https://www.theguardian.com/us-news/ng-interactive/2017/dec/20/bussed-out-america-moves-homeless-people-country-study</a:t>
            </a:r>
          </a:p>
        </p:txBody>
      </p:sp>
    </p:spTree>
    <p:extLst>
      <p:ext uri="{BB962C8B-B14F-4D97-AF65-F5344CB8AC3E}">
        <p14:creationId xmlns:p14="http://schemas.microsoft.com/office/powerpoint/2010/main" val="2175154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AF82D7-2517-0081-3EBB-63398837103D}"/>
              </a:ext>
            </a:extLst>
          </p:cNvPr>
          <p:cNvPicPr>
            <a:picLocks noChangeAspect="1"/>
          </p:cNvPicPr>
          <p:nvPr/>
        </p:nvPicPr>
        <p:blipFill>
          <a:blip r:embed="rId2"/>
          <a:stretch>
            <a:fillRect/>
          </a:stretch>
        </p:blipFill>
        <p:spPr>
          <a:xfrm>
            <a:off x="2602624" y="1077175"/>
            <a:ext cx="7500600" cy="5775633"/>
          </a:xfrm>
          <a:prstGeom prst="roundRect">
            <a:avLst/>
          </a:prstGeom>
        </p:spPr>
      </p:pic>
      <p:pic>
        <p:nvPicPr>
          <p:cNvPr id="5" name="Picture 4">
            <a:extLst>
              <a:ext uri="{FF2B5EF4-FFF2-40B4-BE49-F238E27FC236}">
                <a16:creationId xmlns:a16="http://schemas.microsoft.com/office/drawing/2014/main" id="{560369FE-36DD-C7E4-74D0-A7372BF1D053}"/>
              </a:ext>
            </a:extLst>
          </p:cNvPr>
          <p:cNvPicPr>
            <a:picLocks noChangeAspect="1"/>
          </p:cNvPicPr>
          <p:nvPr/>
        </p:nvPicPr>
        <p:blipFill>
          <a:blip r:embed="rId3"/>
          <a:stretch>
            <a:fillRect/>
          </a:stretch>
        </p:blipFill>
        <p:spPr>
          <a:xfrm>
            <a:off x="93742" y="183529"/>
            <a:ext cx="9195213" cy="893647"/>
          </a:xfrm>
          <a:prstGeom prst="rect">
            <a:avLst/>
          </a:prstGeom>
        </p:spPr>
      </p:pic>
    </p:spTree>
    <p:extLst>
      <p:ext uri="{BB962C8B-B14F-4D97-AF65-F5344CB8AC3E}">
        <p14:creationId xmlns:p14="http://schemas.microsoft.com/office/powerpoint/2010/main" val="3245617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CB38-8313-4B50-8248-CD4690E92083}"/>
              </a:ext>
            </a:extLst>
          </p:cNvPr>
          <p:cNvSpPr>
            <a:spLocks noGrp="1"/>
          </p:cNvSpPr>
          <p:nvPr>
            <p:ph type="title"/>
          </p:nvPr>
        </p:nvSpPr>
        <p:spPr>
          <a:xfrm>
            <a:off x="190500" y="635127"/>
            <a:ext cx="3831336" cy="4754880"/>
          </a:xfrm>
        </p:spPr>
        <p:txBody>
          <a:bodyPr/>
          <a:lstStyle/>
          <a:p>
            <a:r>
              <a:rPr lang="en-CA" dirty="0"/>
              <a:t>Do you need to see everything?</a:t>
            </a:r>
          </a:p>
        </p:txBody>
      </p:sp>
      <p:pic>
        <p:nvPicPr>
          <p:cNvPr id="4098" name="Picture 2">
            <a:extLst>
              <a:ext uri="{FF2B5EF4-FFF2-40B4-BE49-F238E27FC236}">
                <a16:creationId xmlns:a16="http://schemas.microsoft.com/office/drawing/2014/main" id="{974EDFB7-DB46-420E-BDD3-7BE628072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180" y="456057"/>
            <a:ext cx="7894320" cy="4933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DA6F19-8595-41E7-ADB3-804CA410EF9F}"/>
              </a:ext>
            </a:extLst>
          </p:cNvPr>
          <p:cNvSpPr txBox="1"/>
          <p:nvPr/>
        </p:nvSpPr>
        <p:spPr>
          <a:xfrm>
            <a:off x="4107180" y="5482709"/>
            <a:ext cx="6186486" cy="369332"/>
          </a:xfrm>
          <a:prstGeom prst="rect">
            <a:avLst/>
          </a:prstGeom>
          <a:noFill/>
        </p:spPr>
        <p:txBody>
          <a:bodyPr wrap="square">
            <a:spAutoFit/>
          </a:bodyPr>
          <a:lstStyle/>
          <a:p>
            <a:r>
              <a:rPr lang="en-CA" dirty="0">
                <a:hlinkClick r:id="rId3"/>
              </a:rPr>
              <a:t>https://mariandoerk.de/pivotpaths/demo/#/1:0_497686</a:t>
            </a:r>
            <a:r>
              <a:rPr lang="en-CA" dirty="0"/>
              <a:t> </a:t>
            </a:r>
          </a:p>
        </p:txBody>
      </p:sp>
    </p:spTree>
    <p:extLst>
      <p:ext uri="{BB962C8B-B14F-4D97-AF65-F5344CB8AC3E}">
        <p14:creationId xmlns:p14="http://schemas.microsoft.com/office/powerpoint/2010/main" val="236191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F7A46-623D-47A9-B66E-CBFBDCA0080F}"/>
              </a:ext>
            </a:extLst>
          </p:cNvPr>
          <p:cNvSpPr>
            <a:spLocks noGrp="1"/>
          </p:cNvSpPr>
          <p:nvPr>
            <p:ph type="title"/>
          </p:nvPr>
        </p:nvSpPr>
        <p:spPr>
          <a:xfrm>
            <a:off x="1068497" y="1063256"/>
            <a:ext cx="5312254" cy="1540106"/>
          </a:xfrm>
        </p:spPr>
        <p:txBody>
          <a:bodyPr>
            <a:normAutofit/>
          </a:bodyPr>
          <a:lstStyle/>
          <a:p>
            <a:r>
              <a:rPr lang="en-CA" dirty="0"/>
              <a:t>Trees</a:t>
            </a:r>
          </a:p>
        </p:txBody>
      </p:sp>
      <p:cxnSp>
        <p:nvCxnSpPr>
          <p:cNvPr id="1033" name="Straight Connector 1032">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F127B5-CD0C-4AB6-87FB-5652E4432B3F}"/>
              </a:ext>
            </a:extLst>
          </p:cNvPr>
          <p:cNvSpPr>
            <a:spLocks noGrp="1"/>
          </p:cNvSpPr>
          <p:nvPr>
            <p:ph idx="1"/>
          </p:nvPr>
        </p:nvSpPr>
        <p:spPr>
          <a:xfrm>
            <a:off x="1378041" y="2225814"/>
            <a:ext cx="5312254" cy="4057649"/>
          </a:xfrm>
        </p:spPr>
        <p:txBody>
          <a:bodyPr>
            <a:normAutofit fontScale="77500" lnSpcReduction="20000"/>
          </a:bodyPr>
          <a:lstStyle/>
          <a:p>
            <a:pPr marL="0" indent="0">
              <a:lnSpc>
                <a:spcPct val="100000"/>
              </a:lnSpc>
              <a:buNone/>
            </a:pPr>
            <a:r>
              <a:rPr lang="en-CA" sz="2800" dirty="0"/>
              <a:t>Simple(r) type of graph.</a:t>
            </a:r>
          </a:p>
          <a:p>
            <a:pPr marL="0" indent="0">
              <a:lnSpc>
                <a:spcPct val="100000"/>
              </a:lnSpc>
              <a:buNone/>
            </a:pPr>
            <a:r>
              <a:rPr lang="en-CA" sz="2800" dirty="0"/>
              <a:t>No cycles (loops).</a:t>
            </a:r>
          </a:p>
          <a:p>
            <a:pPr marL="0" indent="0">
              <a:lnSpc>
                <a:spcPct val="100000"/>
              </a:lnSpc>
              <a:buNone/>
            </a:pPr>
            <a:endParaRPr lang="en-CA" sz="2800" dirty="0"/>
          </a:p>
          <a:p>
            <a:pPr marL="0" indent="0">
              <a:lnSpc>
                <a:spcPct val="100000"/>
              </a:lnSpc>
              <a:buNone/>
            </a:pPr>
            <a:r>
              <a:rPr lang="en-CA" sz="2800" dirty="0"/>
              <a:t>Often used to show hierarchies, family relations/descent, and classification structures.</a:t>
            </a:r>
          </a:p>
          <a:p>
            <a:pPr marL="0" indent="0">
              <a:lnSpc>
                <a:spcPct val="100000"/>
              </a:lnSpc>
              <a:buNone/>
            </a:pPr>
            <a:endParaRPr lang="en-CA" sz="2800" dirty="0"/>
          </a:p>
          <a:p>
            <a:pPr marL="0" indent="0">
              <a:lnSpc>
                <a:spcPct val="100000"/>
              </a:lnSpc>
              <a:buNone/>
            </a:pPr>
            <a:r>
              <a:rPr lang="en-CA" sz="2800" dirty="0"/>
              <a:t>Types of nodes:</a:t>
            </a:r>
          </a:p>
          <a:p>
            <a:pPr>
              <a:lnSpc>
                <a:spcPct val="100000"/>
              </a:lnSpc>
            </a:pPr>
            <a:r>
              <a:rPr lang="en-CA" sz="2800" dirty="0"/>
              <a:t> Root</a:t>
            </a:r>
          </a:p>
          <a:p>
            <a:pPr>
              <a:lnSpc>
                <a:spcPct val="100000"/>
              </a:lnSpc>
            </a:pPr>
            <a:r>
              <a:rPr lang="en-CA" sz="2800" dirty="0"/>
              <a:t> Parent/child</a:t>
            </a:r>
          </a:p>
          <a:p>
            <a:pPr>
              <a:lnSpc>
                <a:spcPct val="100000"/>
              </a:lnSpc>
            </a:pPr>
            <a:r>
              <a:rPr lang="en-CA" sz="2800" dirty="0"/>
              <a:t> Leaf</a:t>
            </a:r>
          </a:p>
        </p:txBody>
      </p:sp>
      <p:sp>
        <p:nvSpPr>
          <p:cNvPr id="1035" name="Freeform: Shape 1034">
            <a:extLst>
              <a:ext uri="{FF2B5EF4-FFF2-40B4-BE49-F238E27FC236}">
                <a16:creationId xmlns:a16="http://schemas.microsoft.com/office/drawing/2014/main" id="{CAF8A158-E51E-4253-820B-3970F739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6934" y="0"/>
            <a:ext cx="5215066" cy="6858000"/>
          </a:xfrm>
          <a:custGeom>
            <a:avLst/>
            <a:gdLst>
              <a:gd name="connsiteX0" fmla="*/ 2017353 w 5215066"/>
              <a:gd name="connsiteY0" fmla="*/ 0 h 6858000"/>
              <a:gd name="connsiteX1" fmla="*/ 5215066 w 5215066"/>
              <a:gd name="connsiteY1" fmla="*/ 0 h 6858000"/>
              <a:gd name="connsiteX2" fmla="*/ 5215066 w 5215066"/>
              <a:gd name="connsiteY2" fmla="*/ 6858000 h 6858000"/>
              <a:gd name="connsiteX3" fmla="*/ 1292431 w 5215066"/>
              <a:gd name="connsiteY3" fmla="*/ 6858000 h 6858000"/>
              <a:gd name="connsiteX4" fmla="*/ 1012702 w 5215066"/>
              <a:gd name="connsiteY4" fmla="*/ 6549681 h 6858000"/>
              <a:gd name="connsiteX5" fmla="*/ 0 w 5215066"/>
              <a:gd name="connsiteY5" fmla="*/ 3723759 h 6858000"/>
              <a:gd name="connsiteX6" fmla="*/ 1955279 w 5215066"/>
              <a:gd name="connsiteY6"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lumMod val="85000"/>
              <a:lumOff val="15000"/>
            </a:schemeClr>
          </a:solidFill>
          <a:ln w="0">
            <a:noFill/>
            <a:prstDash val="solid"/>
            <a:round/>
            <a:headEnd/>
            <a:tailEnd/>
          </a:ln>
        </p:spPr>
        <p:txBody>
          <a:bodyPr anchor="ctr"/>
          <a:lstStyle/>
          <a:p>
            <a:endParaRPr lang="en-US"/>
          </a:p>
        </p:txBody>
      </p:sp>
      <p:sp>
        <p:nvSpPr>
          <p:cNvPr id="4" name="TextBox 3">
            <a:extLst>
              <a:ext uri="{FF2B5EF4-FFF2-40B4-BE49-F238E27FC236}">
                <a16:creationId xmlns:a16="http://schemas.microsoft.com/office/drawing/2014/main" id="{11458B28-FF08-453C-8F9E-6985D7386569}"/>
              </a:ext>
            </a:extLst>
          </p:cNvPr>
          <p:cNvSpPr txBox="1"/>
          <p:nvPr/>
        </p:nvSpPr>
        <p:spPr>
          <a:xfrm>
            <a:off x="9236052" y="1603907"/>
            <a:ext cx="1628394" cy="461665"/>
          </a:xfrm>
          <a:prstGeom prst="rect">
            <a:avLst/>
          </a:prstGeom>
          <a:noFill/>
        </p:spPr>
        <p:txBody>
          <a:bodyPr wrap="none" rtlCol="0">
            <a:spAutoFit/>
          </a:bodyPr>
          <a:lstStyle/>
          <a:p>
            <a:r>
              <a:rPr lang="en-CA" sz="2400" i="1" dirty="0">
                <a:solidFill>
                  <a:schemeClr val="bg1">
                    <a:lumMod val="65000"/>
                    <a:lumOff val="35000"/>
                  </a:schemeClr>
                </a:solidFill>
              </a:rPr>
              <a:t>Root node</a:t>
            </a:r>
          </a:p>
        </p:txBody>
      </p:sp>
      <p:sp>
        <p:nvSpPr>
          <p:cNvPr id="10" name="TextBox 9">
            <a:extLst>
              <a:ext uri="{FF2B5EF4-FFF2-40B4-BE49-F238E27FC236}">
                <a16:creationId xmlns:a16="http://schemas.microsoft.com/office/drawing/2014/main" id="{6EA2847C-A0BE-4543-B97B-8E1A44C43F0F}"/>
              </a:ext>
            </a:extLst>
          </p:cNvPr>
          <p:cNvSpPr txBox="1"/>
          <p:nvPr/>
        </p:nvSpPr>
        <p:spPr>
          <a:xfrm>
            <a:off x="8242919" y="5215046"/>
            <a:ext cx="1712328" cy="461665"/>
          </a:xfrm>
          <a:prstGeom prst="rect">
            <a:avLst/>
          </a:prstGeom>
          <a:noFill/>
        </p:spPr>
        <p:txBody>
          <a:bodyPr wrap="none" rtlCol="0">
            <a:spAutoFit/>
          </a:bodyPr>
          <a:lstStyle/>
          <a:p>
            <a:r>
              <a:rPr lang="en-CA" sz="2400" i="1" dirty="0">
                <a:solidFill>
                  <a:schemeClr val="accent2"/>
                </a:solidFill>
              </a:rPr>
              <a:t>Leaf nodes</a:t>
            </a:r>
          </a:p>
        </p:txBody>
      </p:sp>
      <p:sp>
        <p:nvSpPr>
          <p:cNvPr id="11" name="Oval 10">
            <a:extLst>
              <a:ext uri="{FF2B5EF4-FFF2-40B4-BE49-F238E27FC236}">
                <a16:creationId xmlns:a16="http://schemas.microsoft.com/office/drawing/2014/main" id="{6A1160CB-E51D-45A7-B2AD-0F2E3B14514B}"/>
              </a:ext>
            </a:extLst>
          </p:cNvPr>
          <p:cNvSpPr/>
          <p:nvPr/>
        </p:nvSpPr>
        <p:spPr>
          <a:xfrm>
            <a:off x="9829800" y="2111514"/>
            <a:ext cx="386277" cy="377548"/>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DAB8CA6A-61D3-4CEE-8B84-00886F1BFAAA}"/>
              </a:ext>
            </a:extLst>
          </p:cNvPr>
          <p:cNvSpPr/>
          <p:nvPr/>
        </p:nvSpPr>
        <p:spPr>
          <a:xfrm>
            <a:off x="9114194" y="2835414"/>
            <a:ext cx="386277" cy="377548"/>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2108C771-AEF1-4D7E-B3DB-C889F8CAEE89}"/>
              </a:ext>
            </a:extLst>
          </p:cNvPr>
          <p:cNvSpPr/>
          <p:nvPr/>
        </p:nvSpPr>
        <p:spPr>
          <a:xfrm>
            <a:off x="10712204" y="2835414"/>
            <a:ext cx="386277" cy="377548"/>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1FDBDEAE-A43C-43FF-9DDF-1CF09A334243}"/>
              </a:ext>
            </a:extLst>
          </p:cNvPr>
          <p:cNvSpPr/>
          <p:nvPr/>
        </p:nvSpPr>
        <p:spPr>
          <a:xfrm>
            <a:off x="9636661" y="3645185"/>
            <a:ext cx="386277" cy="377548"/>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D278212A-CA4C-4DE0-9FC1-90D0402868B7}"/>
              </a:ext>
            </a:extLst>
          </p:cNvPr>
          <p:cNvSpPr/>
          <p:nvPr/>
        </p:nvSpPr>
        <p:spPr>
          <a:xfrm>
            <a:off x="11152472" y="3623098"/>
            <a:ext cx="386277" cy="377548"/>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a:extLst>
              <a:ext uri="{FF2B5EF4-FFF2-40B4-BE49-F238E27FC236}">
                <a16:creationId xmlns:a16="http://schemas.microsoft.com/office/drawing/2014/main" id="{D945626E-2E40-424A-B5BD-07EFB9E5BAC0}"/>
              </a:ext>
            </a:extLst>
          </p:cNvPr>
          <p:cNvSpPr/>
          <p:nvPr/>
        </p:nvSpPr>
        <p:spPr>
          <a:xfrm>
            <a:off x="9114194" y="4469159"/>
            <a:ext cx="386277" cy="37754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266E97F1-1290-41D8-999F-A5E2BE129EC8}"/>
              </a:ext>
            </a:extLst>
          </p:cNvPr>
          <p:cNvSpPr/>
          <p:nvPr/>
        </p:nvSpPr>
        <p:spPr>
          <a:xfrm>
            <a:off x="10107538" y="4484757"/>
            <a:ext cx="386277" cy="37754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Connector: Curved 14">
            <a:extLst>
              <a:ext uri="{FF2B5EF4-FFF2-40B4-BE49-F238E27FC236}">
                <a16:creationId xmlns:a16="http://schemas.microsoft.com/office/drawing/2014/main" id="{17DCB8D4-5F63-4ED4-AE79-0BF3C2285D45}"/>
              </a:ext>
            </a:extLst>
          </p:cNvPr>
          <p:cNvCxnSpPr>
            <a:cxnSpLocks/>
            <a:stCxn id="11" idx="4"/>
            <a:endCxn id="18" idx="0"/>
          </p:cNvCxnSpPr>
          <p:nvPr/>
        </p:nvCxnSpPr>
        <p:spPr>
          <a:xfrm rot="5400000">
            <a:off x="9491960" y="2304435"/>
            <a:ext cx="346352" cy="715606"/>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62D2F4CD-ED9E-4710-8EC4-046F2C007185}"/>
              </a:ext>
            </a:extLst>
          </p:cNvPr>
          <p:cNvCxnSpPr>
            <a:cxnSpLocks/>
            <a:stCxn id="11" idx="4"/>
            <a:endCxn id="19" idx="0"/>
          </p:cNvCxnSpPr>
          <p:nvPr/>
        </p:nvCxnSpPr>
        <p:spPr>
          <a:xfrm rot="16200000" flipH="1">
            <a:off x="10290965" y="2221036"/>
            <a:ext cx="346352" cy="882404"/>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FCFC466D-C894-4FC8-9161-13A36FDDA2A0}"/>
              </a:ext>
            </a:extLst>
          </p:cNvPr>
          <p:cNvCxnSpPr>
            <a:cxnSpLocks/>
            <a:stCxn id="18" idx="4"/>
            <a:endCxn id="20" idx="0"/>
          </p:cNvCxnSpPr>
          <p:nvPr/>
        </p:nvCxnSpPr>
        <p:spPr>
          <a:xfrm rot="16200000" flipH="1">
            <a:off x="9352455" y="3167839"/>
            <a:ext cx="432223" cy="522467"/>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FB7D801-6806-451D-9036-0000AD4E382D}"/>
              </a:ext>
            </a:extLst>
          </p:cNvPr>
          <p:cNvCxnSpPr>
            <a:cxnSpLocks/>
            <a:stCxn id="20" idx="4"/>
            <a:endCxn id="22" idx="0"/>
          </p:cNvCxnSpPr>
          <p:nvPr/>
        </p:nvCxnSpPr>
        <p:spPr>
          <a:xfrm rot="5400000">
            <a:off x="9345354" y="3984713"/>
            <a:ext cx="446426" cy="522467"/>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F40C4896-15F5-40B1-AA65-09CBE4C22C92}"/>
              </a:ext>
            </a:extLst>
          </p:cNvPr>
          <p:cNvCxnSpPr>
            <a:cxnSpLocks/>
            <a:stCxn id="20" idx="4"/>
            <a:endCxn id="23" idx="0"/>
          </p:cNvCxnSpPr>
          <p:nvPr/>
        </p:nvCxnSpPr>
        <p:spPr>
          <a:xfrm rot="16200000" flipH="1">
            <a:off x="9834226" y="4018306"/>
            <a:ext cx="462024" cy="470877"/>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6E730416-5ABB-4513-8FA6-23B83A24B110}"/>
              </a:ext>
            </a:extLst>
          </p:cNvPr>
          <p:cNvCxnSpPr>
            <a:cxnSpLocks/>
            <a:stCxn id="19" idx="4"/>
            <a:endCxn id="21" idx="0"/>
          </p:cNvCxnSpPr>
          <p:nvPr/>
        </p:nvCxnSpPr>
        <p:spPr>
          <a:xfrm rot="16200000" flipH="1">
            <a:off x="10920409" y="3197896"/>
            <a:ext cx="410136" cy="440268"/>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AD256C8-E557-4B3C-B055-8817DB55FF01}"/>
              </a:ext>
            </a:extLst>
          </p:cNvPr>
          <p:cNvSpPr/>
          <p:nvPr/>
        </p:nvSpPr>
        <p:spPr>
          <a:xfrm>
            <a:off x="8774992" y="3623098"/>
            <a:ext cx="386277" cy="37754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a:extLst>
              <a:ext uri="{FF2B5EF4-FFF2-40B4-BE49-F238E27FC236}">
                <a16:creationId xmlns:a16="http://schemas.microsoft.com/office/drawing/2014/main" id="{52D8DF76-026B-4A76-86F1-549FA49EDD1D}"/>
              </a:ext>
            </a:extLst>
          </p:cNvPr>
          <p:cNvSpPr/>
          <p:nvPr/>
        </p:nvSpPr>
        <p:spPr>
          <a:xfrm>
            <a:off x="10638340" y="4468951"/>
            <a:ext cx="386277" cy="37754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a:extLst>
              <a:ext uri="{FF2B5EF4-FFF2-40B4-BE49-F238E27FC236}">
                <a16:creationId xmlns:a16="http://schemas.microsoft.com/office/drawing/2014/main" id="{4A579765-C238-4216-8609-9470B4374D06}"/>
              </a:ext>
            </a:extLst>
          </p:cNvPr>
          <p:cNvSpPr/>
          <p:nvPr/>
        </p:nvSpPr>
        <p:spPr>
          <a:xfrm>
            <a:off x="11159505" y="4468535"/>
            <a:ext cx="386277" cy="37754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CAED03E4-6968-41F2-9007-81B9B46182F0}"/>
              </a:ext>
            </a:extLst>
          </p:cNvPr>
          <p:cNvSpPr/>
          <p:nvPr/>
        </p:nvSpPr>
        <p:spPr>
          <a:xfrm>
            <a:off x="11680671" y="4468535"/>
            <a:ext cx="386277" cy="37754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9" name="Connector: Curved 48">
            <a:extLst>
              <a:ext uri="{FF2B5EF4-FFF2-40B4-BE49-F238E27FC236}">
                <a16:creationId xmlns:a16="http://schemas.microsoft.com/office/drawing/2014/main" id="{A7F74C47-9D4C-42CA-B83C-DEFAE2FCFE0A}"/>
              </a:ext>
            </a:extLst>
          </p:cNvPr>
          <p:cNvCxnSpPr>
            <a:cxnSpLocks/>
            <a:stCxn id="21" idx="4"/>
            <a:endCxn id="45" idx="0"/>
          </p:cNvCxnSpPr>
          <p:nvPr/>
        </p:nvCxnSpPr>
        <p:spPr>
          <a:xfrm rot="5400000">
            <a:off x="10854393" y="3977732"/>
            <a:ext cx="468305" cy="514132"/>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A0BF22A5-6531-4995-B0C2-708E874F2DFA}"/>
              </a:ext>
            </a:extLst>
          </p:cNvPr>
          <p:cNvCxnSpPr>
            <a:cxnSpLocks/>
            <a:stCxn id="21" idx="4"/>
            <a:endCxn id="46" idx="0"/>
          </p:cNvCxnSpPr>
          <p:nvPr/>
        </p:nvCxnSpPr>
        <p:spPr>
          <a:xfrm rot="16200000" flipH="1">
            <a:off x="11115183" y="4231073"/>
            <a:ext cx="467889" cy="7033"/>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114DEEDC-98D5-4609-84EB-5757B976837B}"/>
              </a:ext>
            </a:extLst>
          </p:cNvPr>
          <p:cNvCxnSpPr>
            <a:cxnSpLocks/>
            <a:stCxn id="21" idx="4"/>
            <a:endCxn id="47" idx="0"/>
          </p:cNvCxnSpPr>
          <p:nvPr/>
        </p:nvCxnSpPr>
        <p:spPr>
          <a:xfrm rot="16200000" flipH="1">
            <a:off x="11375766" y="3970490"/>
            <a:ext cx="467889" cy="528199"/>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851C061F-3F0C-4FD6-AE50-328B2E64E6DA}"/>
              </a:ext>
            </a:extLst>
          </p:cNvPr>
          <p:cNvSpPr/>
          <p:nvPr/>
        </p:nvSpPr>
        <p:spPr>
          <a:xfrm>
            <a:off x="9829800" y="2839011"/>
            <a:ext cx="386277" cy="37754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2" name="Connector: Curved 61">
            <a:extLst>
              <a:ext uri="{FF2B5EF4-FFF2-40B4-BE49-F238E27FC236}">
                <a16:creationId xmlns:a16="http://schemas.microsoft.com/office/drawing/2014/main" id="{16D89D13-F4D1-4039-8C1E-9B77C2ED1A5F}"/>
              </a:ext>
            </a:extLst>
          </p:cNvPr>
          <p:cNvCxnSpPr>
            <a:cxnSpLocks/>
            <a:stCxn id="11" idx="4"/>
            <a:endCxn id="61" idx="0"/>
          </p:cNvCxnSpPr>
          <p:nvPr/>
        </p:nvCxnSpPr>
        <p:spPr>
          <a:xfrm rot="5400000">
            <a:off x="9847965" y="2664036"/>
            <a:ext cx="349949" cy="12700"/>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041272BD-08D6-44F3-B064-7FF5C0572347}"/>
              </a:ext>
            </a:extLst>
          </p:cNvPr>
          <p:cNvCxnSpPr>
            <a:cxnSpLocks/>
            <a:stCxn id="18" idx="4"/>
            <a:endCxn id="44" idx="0"/>
          </p:cNvCxnSpPr>
          <p:nvPr/>
        </p:nvCxnSpPr>
        <p:spPr>
          <a:xfrm rot="5400000">
            <a:off x="8932664" y="3248429"/>
            <a:ext cx="410136" cy="339202"/>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807890"/>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7" name="Straight Connector 16">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E2D271B9-9BA2-4AF0-AE69-43E7D26B5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2D0A074-868D-4991-B7E4-97FBC7C79680}"/>
              </a:ext>
            </a:extLst>
          </p:cNvPr>
          <p:cNvSpPr>
            <a:spLocks noGrp="1"/>
          </p:cNvSpPr>
          <p:nvPr>
            <p:ph type="title"/>
          </p:nvPr>
        </p:nvSpPr>
        <p:spPr>
          <a:xfrm>
            <a:off x="758951" y="5552617"/>
            <a:ext cx="10351007" cy="1346485"/>
          </a:xfrm>
        </p:spPr>
        <p:txBody>
          <a:bodyPr vert="horz" lIns="91440" tIns="45720" rIns="91440" bIns="45720" rtlCol="0" anchor="t">
            <a:normAutofit/>
          </a:bodyPr>
          <a:lstStyle/>
          <a:p>
            <a:r>
              <a:rPr lang="en-US" sz="7200" i="1" kern="1200" spc="100" baseline="0" dirty="0">
                <a:solidFill>
                  <a:schemeClr val="tx1">
                    <a:lumMod val="85000"/>
                    <a:lumOff val="15000"/>
                  </a:schemeClr>
                </a:solidFill>
                <a:latin typeface="+mj-lt"/>
                <a:ea typeface="+mj-ea"/>
                <a:cs typeface="+mj-cs"/>
              </a:rPr>
              <a:t>Linear Layouts</a:t>
            </a:r>
          </a:p>
        </p:txBody>
      </p:sp>
      <p:pic>
        <p:nvPicPr>
          <p:cNvPr id="9" name="Picture 8">
            <a:extLst>
              <a:ext uri="{FF2B5EF4-FFF2-40B4-BE49-F238E27FC236}">
                <a16:creationId xmlns:a16="http://schemas.microsoft.com/office/drawing/2014/main" id="{6BED6C0E-357B-4659-8842-A7B27613B305}"/>
              </a:ext>
            </a:extLst>
          </p:cNvPr>
          <p:cNvPicPr>
            <a:picLocks noChangeAspect="1"/>
          </p:cNvPicPr>
          <p:nvPr/>
        </p:nvPicPr>
        <p:blipFill rotWithShape="1">
          <a:blip r:embed="rId2"/>
          <a:srcRect t="121" r="2" b="1539"/>
          <a:stretch/>
        </p:blipFill>
        <p:spPr>
          <a:xfrm>
            <a:off x="42668" y="337326"/>
            <a:ext cx="6138661" cy="4859640"/>
          </a:xfrm>
          <a:prstGeom prst="rect">
            <a:avLst/>
          </a:prstGeom>
        </p:spPr>
      </p:pic>
      <p:pic>
        <p:nvPicPr>
          <p:cNvPr id="10" name="Picture 9">
            <a:extLst>
              <a:ext uri="{FF2B5EF4-FFF2-40B4-BE49-F238E27FC236}">
                <a16:creationId xmlns:a16="http://schemas.microsoft.com/office/drawing/2014/main" id="{53EB7E7E-D293-44FA-83D1-D653D244F0EE}"/>
              </a:ext>
            </a:extLst>
          </p:cNvPr>
          <p:cNvPicPr>
            <a:picLocks noChangeAspect="1"/>
          </p:cNvPicPr>
          <p:nvPr/>
        </p:nvPicPr>
        <p:blipFill rotWithShape="1">
          <a:blip r:embed="rId3"/>
          <a:srcRect t="1276" r="-2" b="2471"/>
          <a:stretch/>
        </p:blipFill>
        <p:spPr>
          <a:xfrm>
            <a:off x="6096000" y="586503"/>
            <a:ext cx="6053332" cy="4733925"/>
          </a:xfrm>
          <a:prstGeom prst="rect">
            <a:avLst/>
          </a:prstGeom>
        </p:spPr>
      </p:pic>
      <p:sp>
        <p:nvSpPr>
          <p:cNvPr id="21" name="Freeform 6">
            <a:extLst>
              <a:ext uri="{FF2B5EF4-FFF2-40B4-BE49-F238E27FC236}">
                <a16:creationId xmlns:a16="http://schemas.microsoft.com/office/drawing/2014/main" id="{4C81B9CA-1414-4F8E-878C-2D9B6603C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16" name="TextBox 15">
            <a:extLst>
              <a:ext uri="{FF2B5EF4-FFF2-40B4-BE49-F238E27FC236}">
                <a16:creationId xmlns:a16="http://schemas.microsoft.com/office/drawing/2014/main" id="{BE5368EF-1B9C-4363-AABD-FC7CD59003C4}"/>
              </a:ext>
            </a:extLst>
          </p:cNvPr>
          <p:cNvSpPr txBox="1"/>
          <p:nvPr/>
        </p:nvSpPr>
        <p:spPr>
          <a:xfrm>
            <a:off x="7751066" y="5334000"/>
            <a:ext cx="2743200" cy="307777"/>
          </a:xfrm>
          <a:prstGeom prst="rect">
            <a:avLst/>
          </a:prstGeom>
          <a:noFill/>
        </p:spPr>
        <p:txBody>
          <a:bodyPr wrap="square">
            <a:spAutoFit/>
          </a:bodyPr>
          <a:lstStyle/>
          <a:p>
            <a:r>
              <a:rPr lang="en-CA" sz="1400" dirty="0">
                <a:solidFill>
                  <a:schemeClr val="bg1">
                    <a:lumMod val="50000"/>
                  </a:schemeClr>
                </a:solidFill>
              </a:rPr>
              <a:t>https://www.onezoom.org/</a:t>
            </a:r>
          </a:p>
        </p:txBody>
      </p:sp>
    </p:spTree>
    <p:extLst>
      <p:ext uri="{BB962C8B-B14F-4D97-AF65-F5344CB8AC3E}">
        <p14:creationId xmlns:p14="http://schemas.microsoft.com/office/powerpoint/2010/main" val="2069065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6A5D81-4D80-30E9-2F68-26113FB2A6B8}"/>
              </a:ext>
            </a:extLst>
          </p:cNvPr>
          <p:cNvPicPr>
            <a:picLocks noChangeAspect="1"/>
          </p:cNvPicPr>
          <p:nvPr/>
        </p:nvPicPr>
        <p:blipFill>
          <a:blip r:embed="rId2"/>
          <a:stretch>
            <a:fillRect/>
          </a:stretch>
        </p:blipFill>
        <p:spPr>
          <a:xfrm>
            <a:off x="1351723" y="178904"/>
            <a:ext cx="6453945" cy="6500191"/>
          </a:xfrm>
          <a:prstGeom prst="rect">
            <a:avLst/>
          </a:prstGeom>
        </p:spPr>
      </p:pic>
      <p:sp>
        <p:nvSpPr>
          <p:cNvPr id="6" name="TextBox 5">
            <a:extLst>
              <a:ext uri="{FF2B5EF4-FFF2-40B4-BE49-F238E27FC236}">
                <a16:creationId xmlns:a16="http://schemas.microsoft.com/office/drawing/2014/main" id="{32584F67-9171-4A6D-45A4-43EAAF86D3EB}"/>
              </a:ext>
            </a:extLst>
          </p:cNvPr>
          <p:cNvSpPr txBox="1"/>
          <p:nvPr/>
        </p:nvSpPr>
        <p:spPr>
          <a:xfrm>
            <a:off x="8113222" y="5852160"/>
            <a:ext cx="3568931" cy="738664"/>
          </a:xfrm>
          <a:prstGeom prst="rect">
            <a:avLst/>
          </a:prstGeom>
          <a:noFill/>
        </p:spPr>
        <p:txBody>
          <a:bodyPr wrap="square" rtlCol="0">
            <a:spAutoFit/>
          </a:bodyPr>
          <a:lstStyle/>
          <a:p>
            <a:r>
              <a:rPr lang="en-CA" sz="1400" dirty="0"/>
              <a:t>From https://www.chrisharrison.net/index.php/</a:t>
            </a:r>
            <a:br>
              <a:rPr lang="en-CA" sz="1400" dirty="0"/>
            </a:br>
            <a:r>
              <a:rPr lang="en-CA" sz="1400" dirty="0"/>
              <a:t>Visualizations/WebTrigrams</a:t>
            </a:r>
          </a:p>
        </p:txBody>
      </p:sp>
      <p:sp>
        <p:nvSpPr>
          <p:cNvPr id="7" name="TextBox 6">
            <a:extLst>
              <a:ext uri="{FF2B5EF4-FFF2-40B4-BE49-F238E27FC236}">
                <a16:creationId xmlns:a16="http://schemas.microsoft.com/office/drawing/2014/main" id="{FA4C2943-720F-29FD-4132-E94BFF8A5E94}"/>
              </a:ext>
            </a:extLst>
          </p:cNvPr>
          <p:cNvSpPr txBox="1"/>
          <p:nvPr/>
        </p:nvSpPr>
        <p:spPr>
          <a:xfrm>
            <a:off x="8212975" y="537556"/>
            <a:ext cx="3097579" cy="923330"/>
          </a:xfrm>
          <a:prstGeom prst="rect">
            <a:avLst/>
          </a:prstGeom>
          <a:noFill/>
        </p:spPr>
        <p:txBody>
          <a:bodyPr wrap="none" rtlCol="0">
            <a:spAutoFit/>
          </a:bodyPr>
          <a:lstStyle/>
          <a:p>
            <a:r>
              <a:rPr lang="en-CA" dirty="0"/>
              <a:t>Tree created from Google’s </a:t>
            </a:r>
          </a:p>
          <a:p>
            <a:r>
              <a:rPr lang="en-CA" dirty="0"/>
              <a:t>n-gram dataset</a:t>
            </a:r>
            <a:br>
              <a:rPr lang="en-CA" dirty="0"/>
            </a:br>
            <a:r>
              <a:rPr lang="en-CA" dirty="0"/>
              <a:t>(three-word phrases)</a:t>
            </a:r>
          </a:p>
        </p:txBody>
      </p:sp>
    </p:spTree>
    <p:extLst>
      <p:ext uri="{BB962C8B-B14F-4D97-AF65-F5344CB8AC3E}">
        <p14:creationId xmlns:p14="http://schemas.microsoft.com/office/powerpoint/2010/main" val="1364298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tree&#10;&#10;Description automatically generated">
            <a:extLst>
              <a:ext uri="{FF2B5EF4-FFF2-40B4-BE49-F238E27FC236}">
                <a16:creationId xmlns:a16="http://schemas.microsoft.com/office/drawing/2014/main" id="{E4A493F7-F461-8690-5190-758AA39E2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02" y="0"/>
            <a:ext cx="5483365" cy="6858000"/>
          </a:xfrm>
          <a:prstGeom prst="rect">
            <a:avLst/>
          </a:prstGeom>
        </p:spPr>
      </p:pic>
      <p:pic>
        <p:nvPicPr>
          <p:cNvPr id="4" name="Picture 3" descr="A drawing of a tree&#10;&#10;Description automatically generated">
            <a:extLst>
              <a:ext uri="{FF2B5EF4-FFF2-40B4-BE49-F238E27FC236}">
                <a16:creationId xmlns:a16="http://schemas.microsoft.com/office/drawing/2014/main" id="{757AA813-E3CE-1CBD-F03A-CD7B2338450B}"/>
              </a:ext>
            </a:extLst>
          </p:cNvPr>
          <p:cNvPicPr>
            <a:picLocks noChangeAspect="1"/>
          </p:cNvPicPr>
          <p:nvPr/>
        </p:nvPicPr>
        <p:blipFill rotWithShape="1">
          <a:blip r:embed="rId2">
            <a:extLst>
              <a:ext uri="{28A0092B-C50C-407E-A947-70E740481C1C}">
                <a14:useLocalDpi xmlns:a14="http://schemas.microsoft.com/office/drawing/2010/main" val="0"/>
              </a:ext>
            </a:extLst>
          </a:blip>
          <a:srcRect l="20640" t="55960" r="47019" b="17535"/>
          <a:stretch/>
        </p:blipFill>
        <p:spPr>
          <a:xfrm>
            <a:off x="6324735" y="185789"/>
            <a:ext cx="4461164" cy="4572695"/>
          </a:xfrm>
          <a:prstGeom prst="rect">
            <a:avLst/>
          </a:prstGeom>
        </p:spPr>
      </p:pic>
      <p:sp>
        <p:nvSpPr>
          <p:cNvPr id="5" name="TextBox 4">
            <a:extLst>
              <a:ext uri="{FF2B5EF4-FFF2-40B4-BE49-F238E27FC236}">
                <a16:creationId xmlns:a16="http://schemas.microsoft.com/office/drawing/2014/main" id="{B37DE4AD-BBF9-B09C-3B63-70CBDCBB6D94}"/>
              </a:ext>
            </a:extLst>
          </p:cNvPr>
          <p:cNvSpPr txBox="1"/>
          <p:nvPr/>
        </p:nvSpPr>
        <p:spPr>
          <a:xfrm>
            <a:off x="6324735" y="4943337"/>
            <a:ext cx="4411873" cy="646331"/>
          </a:xfrm>
          <a:prstGeom prst="rect">
            <a:avLst/>
          </a:prstGeom>
          <a:noFill/>
        </p:spPr>
        <p:txBody>
          <a:bodyPr wrap="square" rtlCol="0">
            <a:spAutoFit/>
          </a:bodyPr>
          <a:lstStyle/>
          <a:p>
            <a:r>
              <a:rPr lang="en-CA" sz="1200" b="0" i="0" dirty="0">
                <a:solidFill>
                  <a:srgbClr val="242424"/>
                </a:solidFill>
                <a:effectLst/>
                <a:latin typeface="Open Sans" panose="020B0606030504020204" pitchFamily="34" charset="0"/>
              </a:rPr>
              <a:t>The common law in the similitude of a tree by R.C. Bierce, 1878. https://www.loc.gov/resource/pga.00530/</a:t>
            </a:r>
          </a:p>
          <a:p>
            <a:endParaRPr lang="en-CA" sz="1200" dirty="0"/>
          </a:p>
        </p:txBody>
      </p:sp>
    </p:spTree>
    <p:extLst>
      <p:ext uri="{BB962C8B-B14F-4D97-AF65-F5344CB8AC3E}">
        <p14:creationId xmlns:p14="http://schemas.microsoft.com/office/powerpoint/2010/main" val="3138930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7141-6B2D-4D0D-A7A9-44DB3E4E4211}"/>
              </a:ext>
            </a:extLst>
          </p:cNvPr>
          <p:cNvSpPr>
            <a:spLocks noGrp="1"/>
          </p:cNvSpPr>
          <p:nvPr>
            <p:ph type="title"/>
          </p:nvPr>
        </p:nvSpPr>
        <p:spPr/>
        <p:txBody>
          <a:bodyPr/>
          <a:lstStyle/>
          <a:p>
            <a:r>
              <a:rPr lang="en-CA" dirty="0"/>
              <a:t>Radial Layouts</a:t>
            </a:r>
          </a:p>
        </p:txBody>
      </p:sp>
      <p:pic>
        <p:nvPicPr>
          <p:cNvPr id="8" name="Picture 7">
            <a:extLst>
              <a:ext uri="{FF2B5EF4-FFF2-40B4-BE49-F238E27FC236}">
                <a16:creationId xmlns:a16="http://schemas.microsoft.com/office/drawing/2014/main" id="{27E12F52-14A2-4144-89A3-81C1AC2397C6}"/>
              </a:ext>
            </a:extLst>
          </p:cNvPr>
          <p:cNvPicPr>
            <a:picLocks noChangeAspect="1"/>
          </p:cNvPicPr>
          <p:nvPr/>
        </p:nvPicPr>
        <p:blipFill>
          <a:blip r:embed="rId3"/>
          <a:stretch>
            <a:fillRect/>
          </a:stretch>
        </p:blipFill>
        <p:spPr>
          <a:xfrm>
            <a:off x="-188068" y="1446720"/>
            <a:ext cx="6284068" cy="4932346"/>
          </a:xfrm>
          <a:prstGeom prst="rect">
            <a:avLst/>
          </a:prstGeom>
        </p:spPr>
      </p:pic>
      <p:sp>
        <p:nvSpPr>
          <p:cNvPr id="14" name="TextBox 13">
            <a:extLst>
              <a:ext uri="{FF2B5EF4-FFF2-40B4-BE49-F238E27FC236}">
                <a16:creationId xmlns:a16="http://schemas.microsoft.com/office/drawing/2014/main" id="{DAD05BF9-BC29-47C3-88CA-F7A148FB00B8}"/>
              </a:ext>
            </a:extLst>
          </p:cNvPr>
          <p:cNvSpPr txBox="1"/>
          <p:nvPr/>
        </p:nvSpPr>
        <p:spPr>
          <a:xfrm>
            <a:off x="287867" y="6341962"/>
            <a:ext cx="4749530" cy="523220"/>
          </a:xfrm>
          <a:prstGeom prst="rect">
            <a:avLst/>
          </a:prstGeom>
          <a:noFill/>
        </p:spPr>
        <p:txBody>
          <a:bodyPr wrap="square">
            <a:spAutoFit/>
          </a:bodyPr>
          <a:lstStyle/>
          <a:p>
            <a:r>
              <a:rPr lang="en-CA" sz="1400" dirty="0">
                <a:solidFill>
                  <a:schemeClr val="bg1">
                    <a:lumMod val="65000"/>
                  </a:schemeClr>
                </a:solidFill>
              </a:rPr>
              <a:t>https://www.science.org/content/article/first-comprehensive-tree-life-shows-how-related-you-are-millions-species</a:t>
            </a:r>
          </a:p>
        </p:txBody>
      </p:sp>
      <p:sp>
        <p:nvSpPr>
          <p:cNvPr id="9" name="TextBox 8">
            <a:extLst>
              <a:ext uri="{FF2B5EF4-FFF2-40B4-BE49-F238E27FC236}">
                <a16:creationId xmlns:a16="http://schemas.microsoft.com/office/drawing/2014/main" id="{ADCFB5F7-7852-4070-BB69-3D9EA2F02A57}"/>
              </a:ext>
            </a:extLst>
          </p:cNvPr>
          <p:cNvSpPr txBox="1"/>
          <p:nvPr/>
        </p:nvSpPr>
        <p:spPr>
          <a:xfrm>
            <a:off x="9395346" y="6497053"/>
            <a:ext cx="2491854" cy="307777"/>
          </a:xfrm>
          <a:prstGeom prst="rect">
            <a:avLst/>
          </a:prstGeom>
          <a:noFill/>
        </p:spPr>
        <p:txBody>
          <a:bodyPr wrap="square">
            <a:spAutoFit/>
          </a:bodyPr>
          <a:lstStyle>
            <a:defPPr>
              <a:defRPr lang="en-US"/>
            </a:defPPr>
            <a:lvl1pPr>
              <a:defRPr sz="1400">
                <a:solidFill>
                  <a:schemeClr val="bg1">
                    <a:lumMod val="50000"/>
                  </a:schemeClr>
                </a:solidFill>
              </a:defRPr>
            </a:lvl1pPr>
          </a:lstStyle>
          <a:p>
            <a:r>
              <a:rPr lang="en-CA" dirty="0">
                <a:solidFill>
                  <a:schemeClr val="bg1">
                    <a:lumMod val="65000"/>
                  </a:schemeClr>
                </a:solidFill>
              </a:rPr>
              <a:t>M. Lima, </a:t>
            </a:r>
            <a:r>
              <a:rPr lang="en-CA" i="1" dirty="0">
                <a:solidFill>
                  <a:schemeClr val="bg1">
                    <a:lumMod val="65000"/>
                  </a:schemeClr>
                </a:solidFill>
              </a:rPr>
              <a:t>Book of Trees, </a:t>
            </a:r>
            <a:r>
              <a:rPr lang="en-CA" dirty="0">
                <a:solidFill>
                  <a:schemeClr val="bg1">
                    <a:lumMod val="65000"/>
                  </a:schemeClr>
                </a:solidFill>
              </a:rPr>
              <a:t>p183.</a:t>
            </a:r>
          </a:p>
        </p:txBody>
      </p:sp>
      <p:pic>
        <p:nvPicPr>
          <p:cNvPr id="2050" name="Picture 2" descr="Patent Sunburst Chart">
            <a:extLst>
              <a:ext uri="{FF2B5EF4-FFF2-40B4-BE49-F238E27FC236}">
                <a16:creationId xmlns:a16="http://schemas.microsoft.com/office/drawing/2014/main" id="{E0AB21BB-D2C9-45F4-9151-4150D4F22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29701"/>
            <a:ext cx="4152900" cy="34989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DF1883D-DE57-4B3F-A64F-CA881888951D}"/>
              </a:ext>
            </a:extLst>
          </p:cNvPr>
          <p:cNvSpPr txBox="1"/>
          <p:nvPr/>
        </p:nvSpPr>
        <p:spPr>
          <a:xfrm>
            <a:off x="9105900" y="3250411"/>
            <a:ext cx="3221949" cy="523220"/>
          </a:xfrm>
          <a:prstGeom prst="rect">
            <a:avLst/>
          </a:prstGeom>
          <a:noFill/>
        </p:spPr>
        <p:txBody>
          <a:bodyPr wrap="square">
            <a:spAutoFit/>
          </a:bodyPr>
          <a:lstStyle/>
          <a:p>
            <a:r>
              <a:rPr lang="en-CA" sz="1400" dirty="0">
                <a:solidFill>
                  <a:schemeClr val="bg1">
                    <a:lumMod val="65000"/>
                  </a:schemeClr>
                </a:solidFill>
              </a:rPr>
              <a:t>https://www.lexisnexisip.com/resources/</a:t>
            </a:r>
            <a:br>
              <a:rPr lang="en-CA" sz="1400" dirty="0">
                <a:solidFill>
                  <a:schemeClr val="bg1">
                    <a:lumMod val="65000"/>
                  </a:schemeClr>
                </a:solidFill>
              </a:rPr>
            </a:br>
            <a:r>
              <a:rPr lang="en-CA" sz="1400" dirty="0">
                <a:solidFill>
                  <a:schemeClr val="bg1">
                    <a:lumMod val="65000"/>
                  </a:schemeClr>
                </a:solidFill>
              </a:rPr>
              <a:t>must-have-patent-visualization-tools/</a:t>
            </a:r>
          </a:p>
        </p:txBody>
      </p:sp>
      <p:pic>
        <p:nvPicPr>
          <p:cNvPr id="5" name="Picture 4" descr="A circular chart with different colors of the same color&#10;&#10;Description automatically generated">
            <a:extLst>
              <a:ext uri="{FF2B5EF4-FFF2-40B4-BE49-F238E27FC236}">
                <a16:creationId xmlns:a16="http://schemas.microsoft.com/office/drawing/2014/main" id="{33BCA18F-0A16-FE3B-91AB-403CB73B0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029" y="3751091"/>
            <a:ext cx="3014127" cy="3114091"/>
          </a:xfrm>
          <a:prstGeom prst="rect">
            <a:avLst/>
          </a:prstGeom>
        </p:spPr>
      </p:pic>
      <p:sp>
        <p:nvSpPr>
          <p:cNvPr id="6" name="TextBox 5">
            <a:extLst>
              <a:ext uri="{FF2B5EF4-FFF2-40B4-BE49-F238E27FC236}">
                <a16:creationId xmlns:a16="http://schemas.microsoft.com/office/drawing/2014/main" id="{E11FD54F-3651-EB12-AF8D-E6428B56AFD5}"/>
              </a:ext>
            </a:extLst>
          </p:cNvPr>
          <p:cNvSpPr txBox="1"/>
          <p:nvPr/>
        </p:nvSpPr>
        <p:spPr>
          <a:xfrm>
            <a:off x="7723855" y="4881004"/>
            <a:ext cx="1382045" cy="646331"/>
          </a:xfrm>
          <a:prstGeom prst="rect">
            <a:avLst/>
          </a:prstGeom>
          <a:noFill/>
        </p:spPr>
        <p:txBody>
          <a:bodyPr wrap="none" rtlCol="0">
            <a:spAutoFit/>
          </a:bodyPr>
          <a:lstStyle/>
          <a:p>
            <a:pPr algn="ctr"/>
            <a:r>
              <a:rPr lang="en-CA" dirty="0"/>
              <a:t>Nature</a:t>
            </a:r>
            <a:br>
              <a:rPr lang="en-CA" dirty="0"/>
            </a:br>
            <a:r>
              <a:rPr lang="en-CA" dirty="0"/>
              <a:t>Photography</a:t>
            </a:r>
          </a:p>
        </p:txBody>
      </p:sp>
    </p:spTree>
    <p:extLst>
      <p:ext uri="{BB962C8B-B14F-4D97-AF65-F5344CB8AC3E}">
        <p14:creationId xmlns:p14="http://schemas.microsoft.com/office/powerpoint/2010/main" val="541983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8C56C2-12B3-4DD0-B336-EAAE56C59FE3}"/>
              </a:ext>
            </a:extLst>
          </p:cNvPr>
          <p:cNvPicPr>
            <a:picLocks noChangeAspect="1"/>
          </p:cNvPicPr>
          <p:nvPr/>
        </p:nvPicPr>
        <p:blipFill>
          <a:blip r:embed="rId2"/>
          <a:stretch>
            <a:fillRect/>
          </a:stretch>
        </p:blipFill>
        <p:spPr>
          <a:xfrm>
            <a:off x="4352925" y="20913"/>
            <a:ext cx="7839075" cy="6898387"/>
          </a:xfrm>
          <a:prstGeom prst="rect">
            <a:avLst/>
          </a:prstGeom>
        </p:spPr>
      </p:pic>
      <p:sp>
        <p:nvSpPr>
          <p:cNvPr id="2" name="Title 1">
            <a:extLst>
              <a:ext uri="{FF2B5EF4-FFF2-40B4-BE49-F238E27FC236}">
                <a16:creationId xmlns:a16="http://schemas.microsoft.com/office/drawing/2014/main" id="{0724D4C8-9F0A-4107-A98F-2FABA6B65AE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lnSpc>
                <a:spcPct val="90000"/>
              </a:lnSpc>
            </a:pPr>
            <a:r>
              <a:rPr lang="en-US" sz="3600" kern="1200" dirty="0">
                <a:solidFill>
                  <a:srgbClr val="FFFFFF"/>
                </a:solidFill>
                <a:latin typeface="+mj-lt"/>
                <a:ea typeface="+mj-ea"/>
                <a:cs typeface="+mj-cs"/>
              </a:rPr>
              <a:t>Radial Layout Example</a:t>
            </a:r>
          </a:p>
        </p:txBody>
      </p:sp>
      <p:sp>
        <p:nvSpPr>
          <p:cNvPr id="7" name="TextBox 6">
            <a:extLst>
              <a:ext uri="{FF2B5EF4-FFF2-40B4-BE49-F238E27FC236}">
                <a16:creationId xmlns:a16="http://schemas.microsoft.com/office/drawing/2014/main" id="{3714DC9D-D80E-42C9-A08B-7B9E67B50870}"/>
              </a:ext>
            </a:extLst>
          </p:cNvPr>
          <p:cNvSpPr txBox="1"/>
          <p:nvPr/>
        </p:nvSpPr>
        <p:spPr>
          <a:xfrm>
            <a:off x="717422" y="5022005"/>
            <a:ext cx="3311653" cy="2427333"/>
          </a:xfrm>
          <a:prstGeom prst="rect">
            <a:avLst/>
          </a:prstGeom>
        </p:spPr>
        <p:txBody>
          <a:bodyPr vert="horz" lIns="91440" tIns="45720" rIns="91440" bIns="45720" rtlCol="0">
            <a:normAutofit/>
          </a:bodyPr>
          <a:lstStyle/>
          <a:p>
            <a:pPr>
              <a:lnSpc>
                <a:spcPct val="90000"/>
              </a:lnSpc>
              <a:spcAft>
                <a:spcPts val="600"/>
              </a:spcAft>
            </a:pPr>
            <a:r>
              <a:rPr lang="en-US" sz="1600" b="1" dirty="0"/>
              <a:t>The 200+ Beers Brands of SAB InBev</a:t>
            </a:r>
          </a:p>
          <a:p>
            <a:pPr>
              <a:lnSpc>
                <a:spcPct val="90000"/>
              </a:lnSpc>
              <a:spcAft>
                <a:spcPts val="600"/>
              </a:spcAft>
            </a:pPr>
            <a:br>
              <a:rPr lang="en-US" sz="1600" b="1" dirty="0"/>
            </a:br>
            <a:r>
              <a:rPr lang="en-US" sz="1200" dirty="0">
                <a:solidFill>
                  <a:schemeClr val="bg1">
                    <a:lumMod val="50000"/>
                  </a:schemeClr>
                </a:solidFill>
              </a:rPr>
              <a:t>https://www.maartenlambrechts.com/2015/10/16/interactive-the-200-beer-brands-of-sab-inbev.html</a:t>
            </a:r>
          </a:p>
        </p:txBody>
      </p:sp>
    </p:spTree>
    <p:extLst>
      <p:ext uri="{BB962C8B-B14F-4D97-AF65-F5344CB8AC3E}">
        <p14:creationId xmlns:p14="http://schemas.microsoft.com/office/powerpoint/2010/main" val="11603813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82EDFC9-ECA6-4ED2-BCD3-3785A64BDCDC}"/>
              </a:ext>
            </a:extLst>
          </p:cNvPr>
          <p:cNvPicPr>
            <a:picLocks noChangeAspect="1"/>
          </p:cNvPicPr>
          <p:nvPr/>
        </p:nvPicPr>
        <p:blipFill>
          <a:blip r:embed="rId3"/>
          <a:stretch>
            <a:fillRect/>
          </a:stretch>
        </p:blipFill>
        <p:spPr>
          <a:xfrm>
            <a:off x="235445" y="264021"/>
            <a:ext cx="9632454" cy="6020283"/>
          </a:xfrm>
          <a:prstGeom prst="rect">
            <a:avLst/>
          </a:prstGeom>
        </p:spPr>
      </p:pic>
      <p:sp>
        <p:nvSpPr>
          <p:cNvPr id="14"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1" name="TextBox 10">
            <a:extLst>
              <a:ext uri="{FF2B5EF4-FFF2-40B4-BE49-F238E27FC236}">
                <a16:creationId xmlns:a16="http://schemas.microsoft.com/office/drawing/2014/main" id="{6F7E501C-9655-4458-8A5C-152E20A9188C}"/>
              </a:ext>
            </a:extLst>
          </p:cNvPr>
          <p:cNvSpPr txBox="1"/>
          <p:nvPr/>
        </p:nvSpPr>
        <p:spPr>
          <a:xfrm>
            <a:off x="235445" y="6514661"/>
            <a:ext cx="6096000" cy="307777"/>
          </a:xfrm>
          <a:prstGeom prst="rect">
            <a:avLst/>
          </a:prstGeom>
          <a:noFill/>
        </p:spPr>
        <p:txBody>
          <a:bodyPr wrap="square">
            <a:spAutoFit/>
          </a:bodyPr>
          <a:lstStyle/>
          <a:p>
            <a:r>
              <a:rPr lang="en-US" sz="1400" dirty="0">
                <a:solidFill>
                  <a:schemeClr val="tx1">
                    <a:lumMod val="85000"/>
                  </a:schemeClr>
                </a:solidFill>
              </a:rPr>
              <a:t>http://stuffofsciencefiction.ca/vis/Wonderverse/</a:t>
            </a:r>
          </a:p>
        </p:txBody>
      </p:sp>
      <p:sp>
        <p:nvSpPr>
          <p:cNvPr id="8" name="TextBox 7">
            <a:extLst>
              <a:ext uri="{FF2B5EF4-FFF2-40B4-BE49-F238E27FC236}">
                <a16:creationId xmlns:a16="http://schemas.microsoft.com/office/drawing/2014/main" id="{4192E512-54F3-4F7C-9662-0053AF3B0CD7}"/>
              </a:ext>
            </a:extLst>
          </p:cNvPr>
          <p:cNvSpPr txBox="1"/>
          <p:nvPr/>
        </p:nvSpPr>
        <p:spPr>
          <a:xfrm>
            <a:off x="6696075" y="6396335"/>
            <a:ext cx="5581649" cy="461665"/>
          </a:xfrm>
          <a:prstGeom prst="rect">
            <a:avLst/>
          </a:prstGeom>
          <a:noFill/>
        </p:spPr>
        <p:txBody>
          <a:bodyPr wrap="square">
            <a:spAutoFit/>
          </a:bodyPr>
          <a:lstStyle/>
          <a:p>
            <a:r>
              <a:rPr lang="en-CA" sz="1200" dirty="0">
                <a:solidFill>
                  <a:schemeClr val="tx1">
                    <a:lumMod val="85000"/>
                  </a:schemeClr>
                </a:solidFill>
              </a:rPr>
              <a:t>Uta Hinrichs, Stefania Forlini and Bridget Moynihan. Speculative Practices: Utilizing </a:t>
            </a:r>
            <a:r>
              <a:rPr lang="en-CA" sz="1200" dirty="0" err="1">
                <a:solidFill>
                  <a:schemeClr val="tx1">
                    <a:lumMod val="85000"/>
                  </a:schemeClr>
                </a:solidFill>
              </a:rPr>
              <a:t>InfoVis</a:t>
            </a:r>
            <a:r>
              <a:rPr lang="en-CA" sz="1200" dirty="0">
                <a:solidFill>
                  <a:schemeClr val="tx1">
                    <a:lumMod val="85000"/>
                  </a:schemeClr>
                </a:solidFill>
              </a:rPr>
              <a:t> to Explore Untapped Literary Collections. IEEE TVCG, 2016.</a:t>
            </a:r>
          </a:p>
        </p:txBody>
      </p:sp>
    </p:spTree>
    <p:extLst>
      <p:ext uri="{BB962C8B-B14F-4D97-AF65-F5344CB8AC3E}">
        <p14:creationId xmlns:p14="http://schemas.microsoft.com/office/powerpoint/2010/main" val="30694907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a:extLst>
              <a:ext uri="{FF2B5EF4-FFF2-40B4-BE49-F238E27FC236}">
                <a16:creationId xmlns:a16="http://schemas.microsoft.com/office/drawing/2014/main" id="{011E02E5-C52E-4651-9591-E3CC419335A5}"/>
              </a:ext>
            </a:extLst>
          </p:cNvPr>
          <p:cNvPicPr>
            <a:picLocks noChangeAspect="1"/>
          </p:cNvPicPr>
          <p:nvPr/>
        </p:nvPicPr>
        <p:blipFill rotWithShape="1">
          <a:blip r:embed="rId2"/>
          <a:srcRect t="29687"/>
          <a:stretch/>
        </p:blipFill>
        <p:spPr>
          <a:xfrm>
            <a:off x="20" y="10"/>
            <a:ext cx="12191980" cy="6857990"/>
          </a:xfrm>
          <a:prstGeom prst="rect">
            <a:avLst/>
          </a:prstGeom>
        </p:spPr>
      </p:pic>
      <p:sp>
        <p:nvSpPr>
          <p:cNvPr id="27" name="Rectangle 10">
            <a:extLst>
              <a:ext uri="{FF2B5EF4-FFF2-40B4-BE49-F238E27FC236}">
                <a16:creationId xmlns:a16="http://schemas.microsoft.com/office/drawing/2014/main" id="{9FBB9AF1-CE92-475C-A47B-5FC32922B3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6858000"/>
          </a:xfrm>
          <a:prstGeom prst="rect">
            <a:avLst/>
          </a:prstGeom>
          <a:gradFill flip="none" rotWithShape="1">
            <a:gsLst>
              <a:gs pos="100000">
                <a:srgbClr val="000000">
                  <a:alpha val="0"/>
                </a:srgbClr>
              </a:gs>
              <a:gs pos="30000">
                <a:srgbClr val="000000"/>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A05411-45A5-4499-89F6-94A8D98B2A72}"/>
              </a:ext>
            </a:extLst>
          </p:cNvPr>
          <p:cNvSpPr>
            <a:spLocks noGrp="1"/>
          </p:cNvSpPr>
          <p:nvPr>
            <p:ph type="ctrTitle"/>
          </p:nvPr>
        </p:nvSpPr>
        <p:spPr>
          <a:xfrm>
            <a:off x="1078992" y="1143000"/>
            <a:ext cx="9052560" cy="3546179"/>
          </a:xfrm>
        </p:spPr>
        <p:txBody>
          <a:bodyPr>
            <a:normAutofit/>
          </a:bodyPr>
          <a:lstStyle/>
          <a:p>
            <a:r>
              <a:rPr lang="en-US" dirty="0">
                <a:solidFill>
                  <a:srgbClr val="FFFFFF"/>
                </a:solidFill>
              </a:rPr>
              <a:t>Visualization for </a:t>
            </a:r>
            <a:br>
              <a:rPr lang="en-US" dirty="0">
                <a:solidFill>
                  <a:srgbClr val="FFFFFF"/>
                </a:solidFill>
              </a:rPr>
            </a:br>
            <a:r>
              <a:rPr lang="en-US" dirty="0">
                <a:solidFill>
                  <a:srgbClr val="FFFFFF"/>
                </a:solidFill>
              </a:rPr>
              <a:t>Qualitative Data</a:t>
            </a:r>
            <a:br>
              <a:rPr lang="en-US" dirty="0">
                <a:solidFill>
                  <a:srgbClr val="FFFFFF"/>
                </a:solidFill>
              </a:rPr>
            </a:br>
            <a:r>
              <a:rPr lang="en-US" dirty="0">
                <a:solidFill>
                  <a:srgbClr val="FFFFFF"/>
                </a:solidFill>
              </a:rPr>
              <a:t>(Speed run for DV CoP)</a:t>
            </a:r>
          </a:p>
        </p:txBody>
      </p:sp>
      <p:sp>
        <p:nvSpPr>
          <p:cNvPr id="3" name="Subtitle 2">
            <a:extLst>
              <a:ext uri="{FF2B5EF4-FFF2-40B4-BE49-F238E27FC236}">
                <a16:creationId xmlns:a16="http://schemas.microsoft.com/office/drawing/2014/main" id="{C8EF3642-FF29-47CB-8686-E52363A96326}"/>
              </a:ext>
            </a:extLst>
          </p:cNvPr>
          <p:cNvSpPr>
            <a:spLocks noGrp="1"/>
          </p:cNvSpPr>
          <p:nvPr>
            <p:ph type="subTitle" idx="1"/>
          </p:nvPr>
        </p:nvSpPr>
        <p:spPr>
          <a:xfrm>
            <a:off x="1078992" y="5010911"/>
            <a:ext cx="9052560" cy="1403435"/>
          </a:xfrm>
        </p:spPr>
        <p:txBody>
          <a:bodyPr>
            <a:normAutofit/>
          </a:bodyPr>
          <a:lstStyle/>
          <a:p>
            <a:pPr>
              <a:lnSpc>
                <a:spcPct val="90000"/>
              </a:lnSpc>
            </a:pPr>
            <a:r>
              <a:rPr lang="en-US" sz="1400" dirty="0">
                <a:solidFill>
                  <a:srgbClr val="FFFFFF"/>
                </a:solidFill>
              </a:rPr>
              <a:t>John Brosz, PhD</a:t>
            </a:r>
          </a:p>
          <a:p>
            <a:pPr>
              <a:lnSpc>
                <a:spcPct val="90000"/>
              </a:lnSpc>
            </a:pPr>
            <a:r>
              <a:rPr lang="en-US" sz="1400" dirty="0">
                <a:solidFill>
                  <a:srgbClr val="FFFFFF"/>
                </a:solidFill>
              </a:rPr>
              <a:t>Data and Visualization Curator</a:t>
            </a:r>
          </a:p>
          <a:p>
            <a:pPr>
              <a:lnSpc>
                <a:spcPct val="90000"/>
              </a:lnSpc>
            </a:pPr>
            <a:r>
              <a:rPr lang="en-US" sz="1400" dirty="0">
                <a:solidFill>
                  <a:srgbClr val="FFFFFF"/>
                </a:solidFill>
              </a:rPr>
              <a:t>Libraries &amp; Cultural Resources</a:t>
            </a:r>
          </a:p>
        </p:txBody>
      </p:sp>
      <p:cxnSp>
        <p:nvCxnSpPr>
          <p:cNvPr id="28" name="Straight Connector 12">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9"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4" name="Subtitle 2">
            <a:extLst>
              <a:ext uri="{FF2B5EF4-FFF2-40B4-BE49-F238E27FC236}">
                <a16:creationId xmlns:a16="http://schemas.microsoft.com/office/drawing/2014/main" id="{AE394F5D-32D2-A0FE-BAD5-959501D98DF0}"/>
              </a:ext>
            </a:extLst>
          </p:cNvPr>
          <p:cNvSpPr txBox="1">
            <a:spLocks/>
          </p:cNvSpPr>
          <p:nvPr/>
        </p:nvSpPr>
        <p:spPr>
          <a:xfrm>
            <a:off x="1078992" y="6531595"/>
            <a:ext cx="9052560" cy="14034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400"/>
              </a:spcBef>
              <a:spcAft>
                <a:spcPts val="400"/>
              </a:spcAft>
              <a:buClrTx/>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ctr" defTabSz="914400" rtl="0" eaLnBrk="1" latinLnBrk="0" hangingPunct="1">
              <a:lnSpc>
                <a:spcPct val="110000"/>
              </a:lnSpc>
              <a:spcBef>
                <a:spcPts val="400"/>
              </a:spcBef>
              <a:spcAft>
                <a:spcPts val="400"/>
              </a:spcAft>
              <a:buClrTx/>
              <a:buFont typeface="Arial" panose="020B0604020202020204" pitchFamily="34" charset="0"/>
              <a:buNone/>
              <a:defRPr sz="2000" i="1" kern="1200">
                <a:solidFill>
                  <a:schemeClr val="tx1">
                    <a:lumMod val="85000"/>
                    <a:lumOff val="15000"/>
                  </a:schemeClr>
                </a:solidFill>
                <a:latin typeface="+mn-lt"/>
                <a:ea typeface="+mn-ea"/>
                <a:cs typeface="+mn-cs"/>
              </a:defRPr>
            </a:lvl2pPr>
            <a:lvl3pPr marL="914400" indent="0" algn="ctr" defTabSz="914400" rtl="0" eaLnBrk="1" latinLnBrk="0" hangingPunct="1">
              <a:lnSpc>
                <a:spcPct val="110000"/>
              </a:lnSpc>
              <a:spcBef>
                <a:spcPts val="400"/>
              </a:spcBef>
              <a:spcAft>
                <a:spcPts val="400"/>
              </a:spcAft>
              <a:buClrTx/>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10000"/>
              </a:lnSpc>
              <a:spcBef>
                <a:spcPts val="400"/>
              </a:spcBef>
              <a:spcAft>
                <a:spcPts val="400"/>
              </a:spcAft>
              <a:buClrTx/>
              <a:buFont typeface="Arial" panose="020B0604020202020204" pitchFamily="34" charset="0"/>
              <a:buNone/>
              <a:defRPr sz="1600" i="1" kern="1200">
                <a:solidFill>
                  <a:schemeClr val="tx1">
                    <a:lumMod val="85000"/>
                    <a:lumOff val="15000"/>
                  </a:schemeClr>
                </a:solidFill>
                <a:latin typeface="+mn-lt"/>
                <a:ea typeface="+mn-ea"/>
                <a:cs typeface="+mn-cs"/>
              </a:defRPr>
            </a:lvl4pPr>
            <a:lvl5pPr marL="1828800" indent="0" algn="ctr" defTabSz="914400" rtl="0" eaLnBrk="1" latinLnBrk="0" hangingPunct="1">
              <a:lnSpc>
                <a:spcPct val="110000"/>
              </a:lnSpc>
              <a:spcBef>
                <a:spcPts val="400"/>
              </a:spcBef>
              <a:spcAft>
                <a:spcPts val="400"/>
              </a:spcAft>
              <a:buClrTx/>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en-US" sz="1400" cap="small">
                <a:solidFill>
                  <a:srgbClr val="FFFFFF"/>
                </a:solidFill>
              </a:rPr>
              <a:t>Slides: brosz.ca/slides</a:t>
            </a:r>
            <a:endParaRPr lang="en-US" sz="1400" cap="small" dirty="0">
              <a:solidFill>
                <a:srgbClr val="FFFFFF"/>
              </a:solidFill>
            </a:endParaRPr>
          </a:p>
        </p:txBody>
      </p:sp>
    </p:spTree>
    <p:extLst>
      <p:ext uri="{BB962C8B-B14F-4D97-AF65-F5344CB8AC3E}">
        <p14:creationId xmlns:p14="http://schemas.microsoft.com/office/powerpoint/2010/main" val="2154827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E7787-82A3-482C-B837-3310E88A9CFB}"/>
              </a:ext>
            </a:extLst>
          </p:cNvPr>
          <p:cNvSpPr>
            <a:spLocks noGrp="1"/>
          </p:cNvSpPr>
          <p:nvPr>
            <p:ph type="title"/>
          </p:nvPr>
        </p:nvSpPr>
        <p:spPr/>
        <p:txBody>
          <a:bodyPr/>
          <a:lstStyle/>
          <a:p>
            <a:r>
              <a:rPr lang="en-CA" dirty="0"/>
              <a:t>Paisley Tree</a:t>
            </a:r>
          </a:p>
        </p:txBody>
      </p:sp>
      <p:pic>
        <p:nvPicPr>
          <p:cNvPr id="9" name="Picture 8">
            <a:extLst>
              <a:ext uri="{FF2B5EF4-FFF2-40B4-BE49-F238E27FC236}">
                <a16:creationId xmlns:a16="http://schemas.microsoft.com/office/drawing/2014/main" id="{F7369EA5-B1BF-4D58-BB07-47E88AF49FD9}"/>
              </a:ext>
            </a:extLst>
          </p:cNvPr>
          <p:cNvPicPr>
            <a:picLocks noChangeAspect="1"/>
          </p:cNvPicPr>
          <p:nvPr/>
        </p:nvPicPr>
        <p:blipFill>
          <a:blip r:embed="rId2"/>
          <a:stretch>
            <a:fillRect/>
          </a:stretch>
        </p:blipFill>
        <p:spPr>
          <a:xfrm>
            <a:off x="4294705" y="1182487"/>
            <a:ext cx="4313992" cy="5543550"/>
          </a:xfrm>
          <a:prstGeom prst="rect">
            <a:avLst/>
          </a:prstGeom>
        </p:spPr>
      </p:pic>
      <p:pic>
        <p:nvPicPr>
          <p:cNvPr id="5" name="Picture 4">
            <a:extLst>
              <a:ext uri="{FF2B5EF4-FFF2-40B4-BE49-F238E27FC236}">
                <a16:creationId xmlns:a16="http://schemas.microsoft.com/office/drawing/2014/main" id="{4473FC25-E86C-4BC2-9009-3F85CEBF9C4C}"/>
              </a:ext>
            </a:extLst>
          </p:cNvPr>
          <p:cNvPicPr>
            <a:picLocks noChangeAspect="1"/>
          </p:cNvPicPr>
          <p:nvPr/>
        </p:nvPicPr>
        <p:blipFill>
          <a:blip r:embed="rId3"/>
          <a:stretch>
            <a:fillRect/>
          </a:stretch>
        </p:blipFill>
        <p:spPr>
          <a:xfrm>
            <a:off x="433922" y="1422401"/>
            <a:ext cx="4498957" cy="5435599"/>
          </a:xfrm>
          <a:prstGeom prst="rect">
            <a:avLst/>
          </a:prstGeom>
        </p:spPr>
      </p:pic>
      <p:pic>
        <p:nvPicPr>
          <p:cNvPr id="7" name="Picture 6">
            <a:extLst>
              <a:ext uri="{FF2B5EF4-FFF2-40B4-BE49-F238E27FC236}">
                <a16:creationId xmlns:a16="http://schemas.microsoft.com/office/drawing/2014/main" id="{B1E1C091-91BF-4185-A0BE-29628A90BE9B}"/>
              </a:ext>
            </a:extLst>
          </p:cNvPr>
          <p:cNvPicPr>
            <a:picLocks noChangeAspect="1"/>
          </p:cNvPicPr>
          <p:nvPr/>
        </p:nvPicPr>
        <p:blipFill>
          <a:blip r:embed="rId4"/>
          <a:stretch>
            <a:fillRect/>
          </a:stretch>
        </p:blipFill>
        <p:spPr>
          <a:xfrm>
            <a:off x="7290660" y="471092"/>
            <a:ext cx="4742595" cy="2957908"/>
          </a:xfrm>
          <a:prstGeom prst="rect">
            <a:avLst/>
          </a:prstGeom>
        </p:spPr>
      </p:pic>
      <p:sp>
        <p:nvSpPr>
          <p:cNvPr id="11" name="TextBox 10">
            <a:extLst>
              <a:ext uri="{FF2B5EF4-FFF2-40B4-BE49-F238E27FC236}">
                <a16:creationId xmlns:a16="http://schemas.microsoft.com/office/drawing/2014/main" id="{DA7DE51F-80AF-4318-A1B2-07A21B241670}"/>
              </a:ext>
            </a:extLst>
          </p:cNvPr>
          <p:cNvSpPr txBox="1"/>
          <p:nvPr/>
        </p:nvSpPr>
        <p:spPr>
          <a:xfrm>
            <a:off x="8688888" y="6211669"/>
            <a:ext cx="3503112" cy="646331"/>
          </a:xfrm>
          <a:prstGeom prst="rect">
            <a:avLst/>
          </a:prstGeom>
          <a:noFill/>
        </p:spPr>
        <p:txBody>
          <a:bodyPr wrap="square">
            <a:spAutoFit/>
          </a:bodyPr>
          <a:lstStyle/>
          <a:p>
            <a:r>
              <a:rPr lang="en-CA" sz="1200" dirty="0">
                <a:solidFill>
                  <a:schemeClr val="bg1">
                    <a:lumMod val="65000"/>
                  </a:schemeClr>
                </a:solidFill>
              </a:rPr>
              <a:t>Etemad K, Baur D, Brosz J, Carpendale S, Samavati FF. </a:t>
            </a:r>
            <a:r>
              <a:rPr lang="en-CA" sz="1200" dirty="0" err="1">
                <a:solidFill>
                  <a:schemeClr val="bg1">
                    <a:lumMod val="65000"/>
                  </a:schemeClr>
                </a:solidFill>
              </a:rPr>
              <a:t>PaisleyTrees</a:t>
            </a:r>
            <a:r>
              <a:rPr lang="en-CA" sz="1200" dirty="0">
                <a:solidFill>
                  <a:schemeClr val="bg1">
                    <a:lumMod val="65000"/>
                  </a:schemeClr>
                </a:solidFill>
              </a:rPr>
              <a:t>: A Size-Invariant Tree Visualization. EAI Endorsed Trans </a:t>
            </a:r>
            <a:r>
              <a:rPr lang="en-CA" sz="1200" dirty="0" err="1">
                <a:solidFill>
                  <a:schemeClr val="bg1">
                    <a:lumMod val="65000"/>
                  </a:schemeClr>
                </a:solidFill>
              </a:rPr>
              <a:t>Creat</a:t>
            </a:r>
            <a:r>
              <a:rPr lang="en-CA" sz="1200" dirty="0">
                <a:solidFill>
                  <a:schemeClr val="bg1">
                    <a:lumMod val="65000"/>
                  </a:schemeClr>
                </a:solidFill>
              </a:rPr>
              <a:t> Tech. 2014.</a:t>
            </a:r>
          </a:p>
        </p:txBody>
      </p:sp>
    </p:spTree>
    <p:extLst>
      <p:ext uri="{BB962C8B-B14F-4D97-AF65-F5344CB8AC3E}">
        <p14:creationId xmlns:p14="http://schemas.microsoft.com/office/powerpoint/2010/main" val="16403874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0" name="Straight Connector 9">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ECEAB9D-CBDA-4652-BC16-C46C61286CF4}"/>
              </a:ext>
            </a:extLst>
          </p:cNvPr>
          <p:cNvSpPr>
            <a:spLocks noGrp="1"/>
          </p:cNvSpPr>
          <p:nvPr>
            <p:ph type="title"/>
          </p:nvPr>
        </p:nvSpPr>
        <p:spPr>
          <a:xfrm>
            <a:off x="320801" y="1881286"/>
            <a:ext cx="4070223" cy="3342290"/>
          </a:xfrm>
        </p:spPr>
        <p:txBody>
          <a:bodyPr vert="horz" lIns="91440" tIns="45720" rIns="91440" bIns="45720" rtlCol="0" anchor="b">
            <a:normAutofit fontScale="90000"/>
          </a:bodyPr>
          <a:lstStyle/>
          <a:p>
            <a:r>
              <a:rPr lang="en-US" sz="5400" i="1" kern="1200" spc="100" baseline="0" dirty="0">
                <a:solidFill>
                  <a:schemeClr val="bg1"/>
                </a:solidFill>
                <a:latin typeface="+mj-lt"/>
                <a:ea typeface="+mj-ea"/>
                <a:cs typeface="+mj-cs"/>
              </a:rPr>
              <a:t>Make trees by containing areas:</a:t>
            </a:r>
            <a:br>
              <a:rPr lang="en-US" sz="5400" i="1" kern="1200" spc="100" baseline="0" dirty="0">
                <a:solidFill>
                  <a:schemeClr val="bg1"/>
                </a:solidFill>
                <a:latin typeface="+mj-lt"/>
                <a:ea typeface="+mj-ea"/>
                <a:cs typeface="+mj-cs"/>
              </a:rPr>
            </a:br>
            <a:br>
              <a:rPr lang="en-US" sz="5400" i="1" kern="1200" spc="100" baseline="0" dirty="0">
                <a:solidFill>
                  <a:schemeClr val="bg1"/>
                </a:solidFill>
                <a:latin typeface="+mj-lt"/>
                <a:ea typeface="+mj-ea"/>
                <a:cs typeface="+mj-cs"/>
              </a:rPr>
            </a:br>
            <a:r>
              <a:rPr lang="en-US" sz="5400" i="1" kern="1200" spc="100" baseline="0" dirty="0">
                <a:solidFill>
                  <a:schemeClr val="bg1"/>
                </a:solidFill>
                <a:latin typeface="+mj-lt"/>
                <a:ea typeface="+mj-ea"/>
                <a:cs typeface="+mj-cs"/>
              </a:rPr>
              <a:t>TREEMAP</a:t>
            </a:r>
          </a:p>
        </p:txBody>
      </p:sp>
      <p:pic>
        <p:nvPicPr>
          <p:cNvPr id="3" name="Picture 2">
            <a:extLst>
              <a:ext uri="{FF2B5EF4-FFF2-40B4-BE49-F238E27FC236}">
                <a16:creationId xmlns:a16="http://schemas.microsoft.com/office/drawing/2014/main" id="{EB4013EF-9D50-4042-AA03-1C1D7D1CC0C0}"/>
              </a:ext>
            </a:extLst>
          </p:cNvPr>
          <p:cNvPicPr>
            <a:picLocks noChangeAspect="1"/>
          </p:cNvPicPr>
          <p:nvPr/>
        </p:nvPicPr>
        <p:blipFill rotWithShape="1">
          <a:blip r:embed="rId3"/>
          <a:srcRect l="705"/>
          <a:stretch/>
        </p:blipFill>
        <p:spPr>
          <a:xfrm>
            <a:off x="5407860" y="451806"/>
            <a:ext cx="6580145" cy="5699103"/>
          </a:xfrm>
          <a:prstGeom prst="rect">
            <a:avLst/>
          </a:prstGeom>
        </p:spPr>
      </p:pic>
      <p:sp>
        <p:nvSpPr>
          <p:cNvPr id="16"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11" name="Rectangle 10">
            <a:extLst>
              <a:ext uri="{FF2B5EF4-FFF2-40B4-BE49-F238E27FC236}">
                <a16:creationId xmlns:a16="http://schemas.microsoft.com/office/drawing/2014/main" id="{8D8642F5-6435-4237-9D6F-A11CC1D5F03E}"/>
              </a:ext>
            </a:extLst>
          </p:cNvPr>
          <p:cNvSpPr/>
          <p:nvPr/>
        </p:nvSpPr>
        <p:spPr>
          <a:xfrm>
            <a:off x="5592255" y="6193139"/>
            <a:ext cx="5885201" cy="461665"/>
          </a:xfrm>
          <a:prstGeom prst="rect">
            <a:avLst/>
          </a:prstGeom>
        </p:spPr>
        <p:txBody>
          <a:bodyPr wrap="none">
            <a:spAutoFit/>
          </a:bodyPr>
          <a:lstStyle/>
          <a:p>
            <a:r>
              <a:rPr lang="en-US" sz="2400" dirty="0">
                <a:hlinkClick r:id="rId4"/>
              </a:rPr>
              <a:t>https://observablehq.com/@d3/treemap</a:t>
            </a:r>
            <a:endParaRPr lang="en-US" sz="2400" dirty="0"/>
          </a:p>
        </p:txBody>
      </p:sp>
    </p:spTree>
    <p:extLst>
      <p:ext uri="{BB962C8B-B14F-4D97-AF65-F5344CB8AC3E}">
        <p14:creationId xmlns:p14="http://schemas.microsoft.com/office/powerpoint/2010/main" val="8564051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11408-7485-48ED-AB6D-02D7CB57A693}"/>
              </a:ext>
            </a:extLst>
          </p:cNvPr>
          <p:cNvPicPr>
            <a:picLocks noChangeAspect="1"/>
          </p:cNvPicPr>
          <p:nvPr/>
        </p:nvPicPr>
        <p:blipFill>
          <a:blip r:embed="rId2"/>
          <a:stretch>
            <a:fillRect/>
          </a:stretch>
        </p:blipFill>
        <p:spPr>
          <a:xfrm>
            <a:off x="2444721" y="879333"/>
            <a:ext cx="9848535" cy="5416692"/>
          </a:xfrm>
          <a:prstGeom prst="rect">
            <a:avLst/>
          </a:prstGeom>
        </p:spPr>
      </p:pic>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114BA7-5080-45E1-9844-CAC9E216842C}"/>
              </a:ext>
            </a:extLst>
          </p:cNvPr>
          <p:cNvSpPr>
            <a:spLocks noGrp="1"/>
          </p:cNvSpPr>
          <p:nvPr>
            <p:ph type="title"/>
          </p:nvPr>
        </p:nvSpPr>
        <p:spPr>
          <a:xfrm>
            <a:off x="966952" y="1204108"/>
            <a:ext cx="2669406" cy="1781175"/>
          </a:xfrm>
        </p:spPr>
        <p:txBody>
          <a:bodyPr vert="horz" lIns="91440" tIns="45720" rIns="91440" bIns="45720" rtlCol="0" anchor="ctr">
            <a:normAutofit/>
          </a:bodyPr>
          <a:lstStyle/>
          <a:p>
            <a:pPr defTabSz="914400">
              <a:lnSpc>
                <a:spcPct val="90000"/>
              </a:lnSpc>
            </a:pPr>
            <a:r>
              <a:rPr lang="en-US" sz="3200" dirty="0">
                <a:solidFill>
                  <a:srgbClr val="FFFFFF"/>
                </a:solidFill>
                <a:latin typeface="+mj-lt"/>
                <a:cs typeface="+mj-cs"/>
              </a:rPr>
              <a:t>Circle Packing</a:t>
            </a:r>
            <a:endParaRPr lang="en-US" sz="32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08FD3485-A1C7-4A8B-A778-35A33414CF95}"/>
              </a:ext>
            </a:extLst>
          </p:cNvPr>
          <p:cNvSpPr txBox="1"/>
          <p:nvPr/>
        </p:nvSpPr>
        <p:spPr>
          <a:xfrm>
            <a:off x="717423" y="3355130"/>
            <a:ext cx="2918935" cy="2427333"/>
          </a:xfrm>
          <a:prstGeom prst="rect">
            <a:avLst/>
          </a:prstGeom>
        </p:spPr>
        <p:txBody>
          <a:bodyPr vert="horz" lIns="91440" tIns="45720" rIns="91440" bIns="45720" rtlCol="0">
            <a:normAutofit/>
          </a:bodyPr>
          <a:lstStyle/>
          <a:p>
            <a:pPr>
              <a:lnSpc>
                <a:spcPct val="90000"/>
              </a:lnSpc>
              <a:spcAft>
                <a:spcPts val="600"/>
              </a:spcAft>
            </a:pPr>
            <a:r>
              <a:rPr lang="en-US" sz="1600" b="1" dirty="0"/>
              <a:t>Visualizing a Software Repository</a:t>
            </a:r>
          </a:p>
          <a:p>
            <a:pPr>
              <a:lnSpc>
                <a:spcPct val="90000"/>
              </a:lnSpc>
              <a:spcAft>
                <a:spcPts val="600"/>
              </a:spcAft>
            </a:pPr>
            <a:br>
              <a:rPr lang="en-US" sz="1600" b="1" dirty="0"/>
            </a:br>
            <a:r>
              <a:rPr lang="en-US" sz="1200" dirty="0">
                <a:solidFill>
                  <a:schemeClr val="bg1">
                    <a:lumMod val="50000"/>
                  </a:schemeClr>
                </a:solidFill>
              </a:rPr>
              <a:t>https://githubnext.com/projects/repo-visualization/</a:t>
            </a:r>
          </a:p>
        </p:txBody>
      </p:sp>
    </p:spTree>
    <p:extLst>
      <p:ext uri="{BB962C8B-B14F-4D97-AF65-F5344CB8AC3E}">
        <p14:creationId xmlns:p14="http://schemas.microsoft.com/office/powerpoint/2010/main" val="250106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C9BEF-1F71-C0CF-62B9-1172FB504F1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7FB439-19CD-3368-6CBD-03142C95C7E3}"/>
              </a:ext>
            </a:extLst>
          </p:cNvPr>
          <p:cNvPicPr>
            <a:picLocks noChangeAspect="1"/>
          </p:cNvPicPr>
          <p:nvPr/>
        </p:nvPicPr>
        <p:blipFill>
          <a:blip r:embed="rId2"/>
          <a:stretch>
            <a:fillRect/>
          </a:stretch>
        </p:blipFill>
        <p:spPr>
          <a:xfrm>
            <a:off x="643467" y="435267"/>
            <a:ext cx="10905066" cy="523443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F1EE421-A5AE-90EB-143F-132948C016B2}"/>
              </a:ext>
            </a:extLst>
          </p:cNvPr>
          <p:cNvSpPr txBox="1"/>
          <p:nvPr/>
        </p:nvSpPr>
        <p:spPr>
          <a:xfrm>
            <a:off x="9681883" y="6238067"/>
            <a:ext cx="1998560" cy="369332"/>
          </a:xfrm>
          <a:prstGeom prst="rect">
            <a:avLst/>
          </a:prstGeom>
          <a:noFill/>
        </p:spPr>
        <p:txBody>
          <a:bodyPr wrap="none" rtlCol="0">
            <a:spAutoFit/>
          </a:bodyPr>
          <a:lstStyle/>
          <a:p>
            <a:r>
              <a:rPr lang="en-US"/>
              <a:t>https://treevis.net/</a:t>
            </a:r>
          </a:p>
        </p:txBody>
      </p:sp>
    </p:spTree>
    <p:extLst>
      <p:ext uri="{BB962C8B-B14F-4D97-AF65-F5344CB8AC3E}">
        <p14:creationId xmlns:p14="http://schemas.microsoft.com/office/powerpoint/2010/main" val="40454031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34B5A-0CF5-CFE9-327B-ED24E4535F2D}"/>
              </a:ext>
            </a:extLst>
          </p:cNvPr>
          <p:cNvSpPr>
            <a:spLocks noGrp="1"/>
          </p:cNvSpPr>
          <p:nvPr>
            <p:ph type="title"/>
          </p:nvPr>
        </p:nvSpPr>
        <p:spPr>
          <a:xfrm>
            <a:off x="633446" y="187543"/>
            <a:ext cx="10667998" cy="1374056"/>
          </a:xfrm>
        </p:spPr>
        <p:txBody>
          <a:bodyPr anchor="b">
            <a:normAutofit/>
          </a:bodyPr>
          <a:lstStyle/>
          <a:p>
            <a:r>
              <a:rPr lang="en-CA" dirty="0"/>
              <a:t>Tools for Graphs &amp; Trees</a:t>
            </a:r>
          </a:p>
        </p:txBody>
      </p:sp>
      <p:sp>
        <p:nvSpPr>
          <p:cNvPr id="3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30" name="Content Placeholder 2">
            <a:extLst>
              <a:ext uri="{FF2B5EF4-FFF2-40B4-BE49-F238E27FC236}">
                <a16:creationId xmlns:a16="http://schemas.microsoft.com/office/drawing/2014/main" id="{0EA447C6-EE4E-5C01-E070-E2F3BDA52829}"/>
              </a:ext>
            </a:extLst>
          </p:cNvPr>
          <p:cNvGraphicFramePr>
            <a:graphicFrameLocks noGrp="1"/>
          </p:cNvGraphicFramePr>
          <p:nvPr>
            <p:ph idx="1"/>
            <p:extLst>
              <p:ext uri="{D42A27DB-BD31-4B8C-83A1-F6EECF244321}">
                <p14:modId xmlns:p14="http://schemas.microsoft.com/office/powerpoint/2010/main" val="334531301"/>
              </p:ext>
            </p:extLst>
          </p:nvPr>
        </p:nvGraphicFramePr>
        <p:xfrm>
          <a:off x="757428" y="1826689"/>
          <a:ext cx="10677144" cy="4379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A926703-9C8C-98CF-7718-345AB50E7FD0}"/>
              </a:ext>
            </a:extLst>
          </p:cNvPr>
          <p:cNvSpPr txBox="1"/>
          <p:nvPr/>
        </p:nvSpPr>
        <p:spPr>
          <a:xfrm>
            <a:off x="1568824" y="6471039"/>
            <a:ext cx="9958560" cy="338554"/>
          </a:xfrm>
          <a:prstGeom prst="rect">
            <a:avLst/>
          </a:prstGeom>
          <a:noFill/>
        </p:spPr>
        <p:txBody>
          <a:bodyPr wrap="none" rtlCol="0">
            <a:spAutoFit/>
          </a:bodyPr>
          <a:lstStyle/>
          <a:p>
            <a:r>
              <a:rPr lang="en-CA" sz="1600" dirty="0"/>
              <a:t>* This is a very small selection of the many tools out there, keep searching if these don’t meet your needs.</a:t>
            </a:r>
          </a:p>
        </p:txBody>
      </p:sp>
    </p:spTree>
    <p:extLst>
      <p:ext uri="{BB962C8B-B14F-4D97-AF65-F5344CB8AC3E}">
        <p14:creationId xmlns:p14="http://schemas.microsoft.com/office/powerpoint/2010/main" val="3550792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69234-86A4-4A2C-8C89-120E3A4C0C4D}"/>
              </a:ext>
            </a:extLst>
          </p:cNvPr>
          <p:cNvSpPr>
            <a:spLocks noGrp="1"/>
          </p:cNvSpPr>
          <p:nvPr>
            <p:ph type="title"/>
          </p:nvPr>
        </p:nvSpPr>
        <p:spPr>
          <a:xfrm>
            <a:off x="7249344" y="1517259"/>
            <a:ext cx="4517839" cy="2889114"/>
          </a:xfrm>
        </p:spPr>
        <p:txBody>
          <a:bodyPr vert="horz" lIns="91440" tIns="45720" rIns="91440" bIns="45720" rtlCol="0" anchor="b">
            <a:normAutofit/>
          </a:bodyPr>
          <a:lstStyle/>
          <a:p>
            <a:pPr algn="ctr" defTabSz="914400">
              <a:lnSpc>
                <a:spcPct val="90000"/>
              </a:lnSpc>
            </a:pPr>
            <a:r>
              <a:rPr lang="en-US" sz="5000" dirty="0">
                <a:latin typeface="+mj-lt"/>
                <a:cs typeface="+mj-cs"/>
              </a:rPr>
              <a:t>Thanks for coming</a:t>
            </a:r>
            <a:br>
              <a:rPr lang="en-US" sz="5000" dirty="0">
                <a:latin typeface="+mj-lt"/>
                <a:cs typeface="+mj-cs"/>
              </a:rPr>
            </a:br>
            <a:endParaRPr lang="en-US" sz="5000" dirty="0">
              <a:latin typeface="+mj-lt"/>
              <a:cs typeface="+mj-cs"/>
            </a:endParaRPr>
          </a:p>
        </p:txBody>
      </p:sp>
      <p:sp>
        <p:nvSpPr>
          <p:cNvPr id="5" name="Text Placeholder 4">
            <a:extLst>
              <a:ext uri="{FF2B5EF4-FFF2-40B4-BE49-F238E27FC236}">
                <a16:creationId xmlns:a16="http://schemas.microsoft.com/office/drawing/2014/main" id="{6AE832CB-6CEF-45E1-99EE-A2CB54BED939}"/>
              </a:ext>
            </a:extLst>
          </p:cNvPr>
          <p:cNvSpPr>
            <a:spLocks noGrp="1"/>
          </p:cNvSpPr>
          <p:nvPr>
            <p:ph type="body" idx="1"/>
          </p:nvPr>
        </p:nvSpPr>
        <p:spPr>
          <a:xfrm>
            <a:off x="7464612" y="4750893"/>
            <a:ext cx="4087305" cy="1147863"/>
          </a:xfrm>
        </p:spPr>
        <p:txBody>
          <a:bodyPr vert="horz" lIns="91440" tIns="45720" rIns="91440" bIns="45720" rtlCol="0" anchor="t">
            <a:normAutofit/>
          </a:bodyPr>
          <a:lstStyle/>
          <a:p>
            <a:pPr algn="ctr" defTabSz="914400">
              <a:lnSpc>
                <a:spcPct val="90000"/>
              </a:lnSpc>
              <a:spcBef>
                <a:spcPts val="1000"/>
              </a:spcBef>
            </a:pPr>
            <a:r>
              <a:rPr lang="en-US" sz="2000" dirty="0">
                <a:solidFill>
                  <a:schemeClr val="tx1"/>
                </a:solidFill>
                <a:latin typeface="+mn-lt"/>
                <a:ea typeface="+mn-ea"/>
                <a:cs typeface="+mn-cs"/>
              </a:rPr>
              <a:t>John Brosz</a:t>
            </a:r>
            <a:br>
              <a:rPr lang="en-US" sz="2000">
                <a:solidFill>
                  <a:schemeClr val="tx1"/>
                </a:solidFill>
                <a:latin typeface="+mn-lt"/>
                <a:ea typeface="+mn-ea"/>
                <a:cs typeface="+mn-cs"/>
              </a:rPr>
            </a:br>
            <a:r>
              <a:rPr lang="en-US" sz="2000">
                <a:solidFill>
                  <a:schemeClr val="tx1"/>
                </a:solidFill>
                <a:latin typeface="+mn-lt"/>
                <a:ea typeface="+mn-ea"/>
                <a:cs typeface="+mn-cs"/>
              </a:rPr>
              <a:t>J</a:t>
            </a:r>
            <a:r>
              <a:rPr lang="en-US" sz="2000" cap="small">
                <a:solidFill>
                  <a:schemeClr val="tx1"/>
                </a:solidFill>
                <a:latin typeface="+mn-lt"/>
                <a:ea typeface="+mn-ea"/>
                <a:cs typeface="+mn-cs"/>
              </a:rPr>
              <a:t>dlBrosz@UCalgary.CA</a:t>
            </a:r>
            <a:endParaRPr lang="en-US" sz="2000" cap="small" dirty="0">
              <a:solidFill>
                <a:schemeClr val="tx1"/>
              </a:solidFill>
              <a:latin typeface="+mn-lt"/>
              <a:ea typeface="+mn-ea"/>
              <a:cs typeface="+mn-cs"/>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Yellow question mark">
            <a:extLst>
              <a:ext uri="{FF2B5EF4-FFF2-40B4-BE49-F238E27FC236}">
                <a16:creationId xmlns:a16="http://schemas.microsoft.com/office/drawing/2014/main" id="{79B259EB-6678-9FCE-6FA9-1C3895598EA6}"/>
              </a:ext>
            </a:extLst>
          </p:cNvPr>
          <p:cNvPicPr>
            <a:picLocks noChangeAspect="1"/>
          </p:cNvPicPr>
          <p:nvPr/>
        </p:nvPicPr>
        <p:blipFill rotWithShape="1">
          <a:blip r:embed="rId2"/>
          <a:srcRect l="36729" r="178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Subtitle 2">
            <a:extLst>
              <a:ext uri="{FF2B5EF4-FFF2-40B4-BE49-F238E27FC236}">
                <a16:creationId xmlns:a16="http://schemas.microsoft.com/office/drawing/2014/main" id="{F58679DA-08B6-A827-B5B0-92EF5842FED1}"/>
              </a:ext>
            </a:extLst>
          </p:cNvPr>
          <p:cNvSpPr txBox="1">
            <a:spLocks/>
          </p:cNvSpPr>
          <p:nvPr/>
        </p:nvSpPr>
        <p:spPr>
          <a:xfrm>
            <a:off x="8152874" y="6003882"/>
            <a:ext cx="9052560" cy="14034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400"/>
              </a:spcBef>
              <a:spcAft>
                <a:spcPts val="400"/>
              </a:spcAft>
              <a:buClrTx/>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ctr" defTabSz="914400" rtl="0" eaLnBrk="1" latinLnBrk="0" hangingPunct="1">
              <a:lnSpc>
                <a:spcPct val="110000"/>
              </a:lnSpc>
              <a:spcBef>
                <a:spcPts val="400"/>
              </a:spcBef>
              <a:spcAft>
                <a:spcPts val="400"/>
              </a:spcAft>
              <a:buClrTx/>
              <a:buFont typeface="Arial" panose="020B0604020202020204" pitchFamily="34" charset="0"/>
              <a:buNone/>
              <a:defRPr sz="2000" i="1" kern="1200">
                <a:solidFill>
                  <a:schemeClr val="tx1">
                    <a:lumMod val="85000"/>
                    <a:lumOff val="15000"/>
                  </a:schemeClr>
                </a:solidFill>
                <a:latin typeface="+mn-lt"/>
                <a:ea typeface="+mn-ea"/>
                <a:cs typeface="+mn-cs"/>
              </a:defRPr>
            </a:lvl2pPr>
            <a:lvl3pPr marL="914400" indent="0" algn="ctr" defTabSz="914400" rtl="0" eaLnBrk="1" latinLnBrk="0" hangingPunct="1">
              <a:lnSpc>
                <a:spcPct val="110000"/>
              </a:lnSpc>
              <a:spcBef>
                <a:spcPts val="400"/>
              </a:spcBef>
              <a:spcAft>
                <a:spcPts val="400"/>
              </a:spcAft>
              <a:buClrTx/>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10000"/>
              </a:lnSpc>
              <a:spcBef>
                <a:spcPts val="400"/>
              </a:spcBef>
              <a:spcAft>
                <a:spcPts val="400"/>
              </a:spcAft>
              <a:buClrTx/>
              <a:buFont typeface="Arial" panose="020B0604020202020204" pitchFamily="34" charset="0"/>
              <a:buNone/>
              <a:defRPr sz="1600" i="1" kern="1200">
                <a:solidFill>
                  <a:schemeClr val="tx1">
                    <a:lumMod val="85000"/>
                    <a:lumOff val="15000"/>
                  </a:schemeClr>
                </a:solidFill>
                <a:latin typeface="+mn-lt"/>
                <a:ea typeface="+mn-ea"/>
                <a:cs typeface="+mn-cs"/>
              </a:defRPr>
            </a:lvl4pPr>
            <a:lvl5pPr marL="1828800" indent="0" algn="ctr" defTabSz="914400" rtl="0" eaLnBrk="1" latinLnBrk="0" hangingPunct="1">
              <a:lnSpc>
                <a:spcPct val="110000"/>
              </a:lnSpc>
              <a:spcBef>
                <a:spcPts val="400"/>
              </a:spcBef>
              <a:spcAft>
                <a:spcPts val="400"/>
              </a:spcAft>
              <a:buClrTx/>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en-US" sz="2400" cap="small">
                <a:solidFill>
                  <a:srgbClr val="FFFFFF"/>
                </a:solidFill>
              </a:rPr>
              <a:t>Slides: brosz.ca/slides</a:t>
            </a:r>
            <a:endParaRPr lang="en-US" sz="2400" cap="small" dirty="0">
              <a:solidFill>
                <a:srgbClr val="FFFFFF"/>
              </a:solidFill>
            </a:endParaRPr>
          </a:p>
        </p:txBody>
      </p:sp>
    </p:spTree>
    <p:extLst>
      <p:ext uri="{BB962C8B-B14F-4D97-AF65-F5344CB8AC3E}">
        <p14:creationId xmlns:p14="http://schemas.microsoft.com/office/powerpoint/2010/main" val="3177254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41027A-F062-3EF2-445E-CA71B259A404}"/>
              </a:ext>
            </a:extLst>
          </p:cNvPr>
          <p:cNvSpPr>
            <a:spLocks noGrp="1"/>
          </p:cNvSpPr>
          <p:nvPr>
            <p:ph type="title"/>
          </p:nvPr>
        </p:nvSpPr>
        <p:spPr/>
        <p:txBody>
          <a:bodyPr/>
          <a:lstStyle/>
          <a:p>
            <a:r>
              <a:rPr lang="en-CA" dirty="0"/>
              <a:t>End of Run Through</a:t>
            </a:r>
          </a:p>
        </p:txBody>
      </p:sp>
    </p:spTree>
    <p:extLst>
      <p:ext uri="{BB962C8B-B14F-4D97-AF65-F5344CB8AC3E}">
        <p14:creationId xmlns:p14="http://schemas.microsoft.com/office/powerpoint/2010/main" val="1292782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184A39-B650-39AB-57C5-39FF9DA2D10D}"/>
              </a:ext>
            </a:extLst>
          </p:cNvPr>
          <p:cNvSpPr>
            <a:spLocks noGrp="1"/>
          </p:cNvSpPr>
          <p:nvPr>
            <p:ph type="title"/>
          </p:nvPr>
        </p:nvSpPr>
        <p:spPr>
          <a:xfrm>
            <a:off x="758952" y="758952"/>
            <a:ext cx="3504935" cy="4754880"/>
          </a:xfrm>
        </p:spPr>
        <p:txBody>
          <a:bodyPr/>
          <a:lstStyle/>
          <a:p>
            <a:r>
              <a:rPr lang="en-CA" dirty="0"/>
              <a:t>DV CoP</a:t>
            </a:r>
            <a:br>
              <a:rPr lang="en-CA" dirty="0"/>
            </a:br>
            <a:r>
              <a:rPr lang="en-CA" dirty="0"/>
              <a:t>Discussion</a:t>
            </a:r>
          </a:p>
        </p:txBody>
      </p:sp>
      <p:sp>
        <p:nvSpPr>
          <p:cNvPr id="5" name="Content Placeholder 4">
            <a:extLst>
              <a:ext uri="{FF2B5EF4-FFF2-40B4-BE49-F238E27FC236}">
                <a16:creationId xmlns:a16="http://schemas.microsoft.com/office/drawing/2014/main" id="{C908B23C-88CA-D9A4-82EA-472EAF8A34DA}"/>
              </a:ext>
            </a:extLst>
          </p:cNvPr>
          <p:cNvSpPr>
            <a:spLocks noGrp="1"/>
          </p:cNvSpPr>
          <p:nvPr>
            <p:ph idx="1"/>
          </p:nvPr>
        </p:nvSpPr>
        <p:spPr>
          <a:xfrm>
            <a:off x="4621696" y="758952"/>
            <a:ext cx="6808304" cy="4754880"/>
          </a:xfrm>
        </p:spPr>
        <p:txBody>
          <a:bodyPr>
            <a:normAutofit/>
          </a:bodyPr>
          <a:lstStyle/>
          <a:p>
            <a:r>
              <a:rPr lang="en-CA" sz="2800" dirty="0"/>
              <a:t>What have you or others you know have done?  Differences?  Activities/Exercises?  </a:t>
            </a:r>
          </a:p>
          <a:p>
            <a:r>
              <a:rPr lang="en-CA" sz="2800" dirty="0"/>
              <a:t>Any types/categories of qualitative visualizations missed?</a:t>
            </a:r>
          </a:p>
          <a:p>
            <a:r>
              <a:rPr lang="en-CA" sz="2800" dirty="0"/>
              <a:t>Missing software/tools?</a:t>
            </a:r>
          </a:p>
          <a:p>
            <a:pPr marL="468630" lvl="1" indent="-285750">
              <a:buFont typeface="Arial" panose="020B0604020202020204" pitchFamily="34" charset="0"/>
              <a:buChar char="•"/>
            </a:pPr>
            <a:r>
              <a:rPr lang="en-CA" sz="2400" dirty="0"/>
              <a:t>Plan for a “how to make prettier NVIVO visualizations” workshop.</a:t>
            </a:r>
          </a:p>
          <a:p>
            <a:r>
              <a:rPr lang="en-CA" sz="2800" dirty="0"/>
              <a:t>Other Ideas?</a:t>
            </a:r>
          </a:p>
        </p:txBody>
      </p:sp>
    </p:spTree>
    <p:extLst>
      <p:ext uri="{BB962C8B-B14F-4D97-AF65-F5344CB8AC3E}">
        <p14:creationId xmlns:p14="http://schemas.microsoft.com/office/powerpoint/2010/main" val="1249341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8634AA-7143-228D-C2AB-3EC6613FA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15"/>
          <a:stretch/>
        </p:blipFill>
        <p:spPr bwMode="auto">
          <a:xfrm>
            <a:off x="9187314" y="0"/>
            <a:ext cx="308500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4E187A-1C04-792B-FAB6-B061D2B7617F}"/>
              </a:ext>
            </a:extLst>
          </p:cNvPr>
          <p:cNvSpPr txBox="1"/>
          <p:nvPr/>
        </p:nvSpPr>
        <p:spPr>
          <a:xfrm>
            <a:off x="125128" y="4908884"/>
            <a:ext cx="882636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The University of Calgary, located in the heart of Southern Alberta, both acknowledges and pays tribute to the traditional territories of the peoples of Treaty 7, which includes the Blackfoot Confederacy (comprised of the </a:t>
            </a:r>
            <a:r>
              <a:rPr kumimoji="0" lang="en-CA" sz="1800" b="0" i="0" u="none" strike="noStrike" kern="1200" cap="none" spc="0" normalizeH="0" baseline="0" noProof="0" dirty="0" err="1">
                <a:ln>
                  <a:noFill/>
                </a:ln>
                <a:solidFill>
                  <a:prstClr val="black"/>
                </a:solidFill>
                <a:effectLst/>
                <a:uLnTx/>
                <a:uFillTx/>
                <a:latin typeface="Calibri" panose="020F0502020204030204"/>
                <a:ea typeface="+mn-ea"/>
                <a:cs typeface="+mn-cs"/>
              </a:rPr>
              <a:t>Siksika</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the Piikani, and the Kainai First Nations), the Tsuut’ina First Nation, and the Stoney </a:t>
            </a:r>
            <a:r>
              <a:rPr kumimoji="0" lang="en-CA" sz="1800" b="0" i="0" u="none" strike="noStrike" kern="1200" cap="none" spc="0" normalizeH="0" baseline="0" noProof="0" dirty="0" err="1">
                <a:ln>
                  <a:noFill/>
                </a:ln>
                <a:solidFill>
                  <a:prstClr val="black"/>
                </a:solidFill>
                <a:effectLst/>
                <a:uLnTx/>
                <a:uFillTx/>
                <a:latin typeface="Calibri" panose="020F0502020204030204"/>
                <a:ea typeface="+mn-ea"/>
                <a:cs typeface="+mn-cs"/>
              </a:rPr>
              <a:t>Nakoda</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(including the </a:t>
            </a:r>
            <a:r>
              <a:rPr kumimoji="0" lang="en-CA" sz="1800" b="0" i="0" u="none" strike="noStrike" kern="1200" cap="none" spc="0" normalizeH="0" baseline="0" noProof="0" dirty="0" err="1">
                <a:ln>
                  <a:noFill/>
                </a:ln>
                <a:solidFill>
                  <a:prstClr val="black"/>
                </a:solidFill>
                <a:effectLst/>
                <a:uLnTx/>
                <a:uFillTx/>
                <a:latin typeface="Calibri" panose="020F0502020204030204"/>
                <a:ea typeface="+mn-ea"/>
                <a:cs typeface="+mn-cs"/>
              </a:rPr>
              <a:t>Chiniki</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Bearspaw, and </a:t>
            </a:r>
            <a:r>
              <a:rPr kumimoji="0" lang="en-CA" sz="1800" b="0" i="0" u="none" strike="noStrike" kern="1200" cap="none" spc="0" normalizeH="0" baseline="0" noProof="0" dirty="0" err="1">
                <a:ln>
                  <a:noFill/>
                </a:ln>
                <a:solidFill>
                  <a:prstClr val="black"/>
                </a:solidFill>
                <a:effectLst/>
                <a:uLnTx/>
                <a:uFillTx/>
                <a:latin typeface="Calibri" panose="020F0502020204030204"/>
                <a:ea typeface="+mn-ea"/>
                <a:cs typeface="+mn-cs"/>
              </a:rPr>
              <a:t>Goodstoney</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First Nations).  The City of Calgary is also home to the Métis Nation of Alberta (Districts 5 and 6).</a:t>
            </a:r>
          </a:p>
        </p:txBody>
      </p:sp>
      <p:pic>
        <p:nvPicPr>
          <p:cNvPr id="2" name="Picture 1">
            <a:extLst>
              <a:ext uri="{FF2B5EF4-FFF2-40B4-BE49-F238E27FC236}">
                <a16:creationId xmlns:a16="http://schemas.microsoft.com/office/drawing/2014/main" id="{44A10A1F-25E3-4C5B-A82D-0402FE66A33D}"/>
              </a:ext>
            </a:extLst>
          </p:cNvPr>
          <p:cNvPicPr>
            <a:picLocks noChangeAspect="1"/>
          </p:cNvPicPr>
          <p:nvPr/>
        </p:nvPicPr>
        <p:blipFill>
          <a:blip r:embed="rId4"/>
          <a:stretch>
            <a:fillRect/>
          </a:stretch>
        </p:blipFill>
        <p:spPr>
          <a:xfrm>
            <a:off x="0" y="-1"/>
            <a:ext cx="9207503" cy="4695825"/>
          </a:xfrm>
          <a:prstGeom prst="rect">
            <a:avLst/>
          </a:prstGeom>
        </p:spPr>
      </p:pic>
    </p:spTree>
    <p:extLst>
      <p:ext uri="{BB962C8B-B14F-4D97-AF65-F5344CB8AC3E}">
        <p14:creationId xmlns:p14="http://schemas.microsoft.com/office/powerpoint/2010/main" val="330179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6" name="Straight Connector 25">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n abstract blue pattern with numbers">
            <a:extLst>
              <a:ext uri="{FF2B5EF4-FFF2-40B4-BE49-F238E27FC236}">
                <a16:creationId xmlns:a16="http://schemas.microsoft.com/office/drawing/2014/main" id="{DA7C7AC6-33CE-453B-B00A-2118138030FC}"/>
              </a:ext>
            </a:extLst>
          </p:cNvPr>
          <p:cNvPicPr>
            <a:picLocks noChangeAspect="1"/>
          </p:cNvPicPr>
          <p:nvPr/>
        </p:nvPicPr>
        <p:blipFill rotWithShape="1">
          <a:blip r:embed="rId2"/>
          <a:srcRect t="13076" b="11924"/>
          <a:stretch/>
        </p:blipFill>
        <p:spPr>
          <a:xfrm>
            <a:off x="1" y="10"/>
            <a:ext cx="12191999" cy="6857990"/>
          </a:xfrm>
          <a:prstGeom prst="rect">
            <a:avLst/>
          </a:prstGeom>
        </p:spPr>
      </p:pic>
      <p:sp>
        <p:nvSpPr>
          <p:cNvPr id="30" name="Rectangle 29">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Rectangle 1">
            <a:extLst>
              <a:ext uri="{FF2B5EF4-FFF2-40B4-BE49-F238E27FC236}">
                <a16:creationId xmlns:a16="http://schemas.microsoft.com/office/drawing/2014/main" id="{A09FFF22-0443-F534-B9EB-FF7D284AFD8F}"/>
              </a:ext>
            </a:extLst>
          </p:cNvPr>
          <p:cNvSpPr/>
          <p:nvPr/>
        </p:nvSpPr>
        <p:spPr>
          <a:xfrm>
            <a:off x="-2" y="0"/>
            <a:ext cx="12192002" cy="6857990"/>
          </a:xfrm>
          <a:prstGeom prst="rect">
            <a:avLst/>
          </a:prstGeom>
          <a:solidFill>
            <a:srgbClr val="000000">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CC9EF48-2AA9-43A8-953B-1E7683FB69A6}"/>
              </a:ext>
            </a:extLst>
          </p:cNvPr>
          <p:cNvSpPr>
            <a:spLocks noGrp="1"/>
          </p:cNvSpPr>
          <p:nvPr>
            <p:ph type="title"/>
          </p:nvPr>
        </p:nvSpPr>
        <p:spPr>
          <a:xfrm>
            <a:off x="758951" y="1143000"/>
            <a:ext cx="5445415" cy="2984701"/>
          </a:xfrm>
        </p:spPr>
        <p:txBody>
          <a:bodyPr vert="horz" lIns="91440" tIns="45720" rIns="91440" bIns="45720" rtlCol="0" anchor="b">
            <a:noAutofit/>
          </a:bodyPr>
          <a:lstStyle/>
          <a:p>
            <a:r>
              <a:rPr lang="en-US" sz="5400" b="1">
                <a:solidFill>
                  <a:srgbClr val="FFFFFF"/>
                </a:solidFill>
                <a:effectLst>
                  <a:outerShdw blurRad="38100" dist="38100" dir="2700000" algn="tl">
                    <a:srgbClr val="000000">
                      <a:alpha val="43137"/>
                    </a:srgbClr>
                  </a:outerShdw>
                </a:effectLst>
              </a:rPr>
              <a:t>I want to visualize my data but it is not made up of numbers</a:t>
            </a:r>
          </a:p>
        </p:txBody>
      </p:sp>
      <p:sp>
        <p:nvSpPr>
          <p:cNvPr id="5" name="Text Placeholder 4">
            <a:extLst>
              <a:ext uri="{FF2B5EF4-FFF2-40B4-BE49-F238E27FC236}">
                <a16:creationId xmlns:a16="http://schemas.microsoft.com/office/drawing/2014/main" id="{F2952331-5F67-44A9-BA5F-FD0D806C9DB0}"/>
              </a:ext>
            </a:extLst>
          </p:cNvPr>
          <p:cNvSpPr>
            <a:spLocks noGrp="1"/>
          </p:cNvSpPr>
          <p:nvPr>
            <p:ph type="body" idx="1"/>
          </p:nvPr>
        </p:nvSpPr>
        <p:spPr>
          <a:xfrm>
            <a:off x="758952" y="4452109"/>
            <a:ext cx="4571999" cy="1318071"/>
          </a:xfrm>
        </p:spPr>
        <p:txBody>
          <a:bodyPr vert="horz" lIns="91440" tIns="45720" rIns="91440" bIns="45720" rtlCol="0">
            <a:normAutofit/>
          </a:bodyPr>
          <a:lstStyle/>
          <a:p>
            <a:pPr>
              <a:lnSpc>
                <a:spcPct val="100000"/>
              </a:lnSpc>
            </a:pPr>
            <a:r>
              <a:rPr lang="en-US" sz="2200">
                <a:solidFill>
                  <a:srgbClr val="FFFFFF"/>
                </a:solidFill>
              </a:rPr>
              <a:t>Qualitative Visualization</a:t>
            </a:r>
          </a:p>
        </p:txBody>
      </p:sp>
      <p:sp>
        <p:nvSpPr>
          <p:cNvPr id="3" name="Subtitle 2">
            <a:extLst>
              <a:ext uri="{FF2B5EF4-FFF2-40B4-BE49-F238E27FC236}">
                <a16:creationId xmlns:a16="http://schemas.microsoft.com/office/drawing/2014/main" id="{FD0E74C5-D635-C592-C86A-D3C94B7DF85E}"/>
              </a:ext>
            </a:extLst>
          </p:cNvPr>
          <p:cNvSpPr txBox="1">
            <a:spLocks/>
          </p:cNvSpPr>
          <p:nvPr/>
        </p:nvSpPr>
        <p:spPr>
          <a:xfrm>
            <a:off x="147319" y="6470180"/>
            <a:ext cx="9052560" cy="14034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400"/>
              </a:spcBef>
              <a:spcAft>
                <a:spcPts val="400"/>
              </a:spcAft>
              <a:buClrTx/>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ctr" defTabSz="914400" rtl="0" eaLnBrk="1" latinLnBrk="0" hangingPunct="1">
              <a:lnSpc>
                <a:spcPct val="110000"/>
              </a:lnSpc>
              <a:spcBef>
                <a:spcPts val="400"/>
              </a:spcBef>
              <a:spcAft>
                <a:spcPts val="400"/>
              </a:spcAft>
              <a:buClrTx/>
              <a:buFont typeface="Arial" panose="020B0604020202020204" pitchFamily="34" charset="0"/>
              <a:buNone/>
              <a:defRPr sz="2000" i="1" kern="1200">
                <a:solidFill>
                  <a:schemeClr val="tx1">
                    <a:lumMod val="85000"/>
                    <a:lumOff val="15000"/>
                  </a:schemeClr>
                </a:solidFill>
                <a:latin typeface="+mn-lt"/>
                <a:ea typeface="+mn-ea"/>
                <a:cs typeface="+mn-cs"/>
              </a:defRPr>
            </a:lvl2pPr>
            <a:lvl3pPr marL="914400" indent="0" algn="ctr" defTabSz="914400" rtl="0" eaLnBrk="1" latinLnBrk="0" hangingPunct="1">
              <a:lnSpc>
                <a:spcPct val="110000"/>
              </a:lnSpc>
              <a:spcBef>
                <a:spcPts val="400"/>
              </a:spcBef>
              <a:spcAft>
                <a:spcPts val="400"/>
              </a:spcAft>
              <a:buClrTx/>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10000"/>
              </a:lnSpc>
              <a:spcBef>
                <a:spcPts val="400"/>
              </a:spcBef>
              <a:spcAft>
                <a:spcPts val="400"/>
              </a:spcAft>
              <a:buClrTx/>
              <a:buFont typeface="Arial" panose="020B0604020202020204" pitchFamily="34" charset="0"/>
              <a:buNone/>
              <a:defRPr sz="1600" i="1" kern="1200">
                <a:solidFill>
                  <a:schemeClr val="tx1">
                    <a:lumMod val="85000"/>
                    <a:lumOff val="15000"/>
                  </a:schemeClr>
                </a:solidFill>
                <a:latin typeface="+mn-lt"/>
                <a:ea typeface="+mn-ea"/>
                <a:cs typeface="+mn-cs"/>
              </a:defRPr>
            </a:lvl4pPr>
            <a:lvl5pPr marL="1828800" indent="0" algn="ctr" defTabSz="914400" rtl="0" eaLnBrk="1" latinLnBrk="0" hangingPunct="1">
              <a:lnSpc>
                <a:spcPct val="110000"/>
              </a:lnSpc>
              <a:spcBef>
                <a:spcPts val="400"/>
              </a:spcBef>
              <a:spcAft>
                <a:spcPts val="400"/>
              </a:spcAft>
              <a:buClrTx/>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en-US" sz="1400" cap="small">
                <a:solidFill>
                  <a:srgbClr val="FFFFFF"/>
                </a:solidFill>
              </a:rPr>
              <a:t>Slides: brosz.ca/slides</a:t>
            </a:r>
            <a:endParaRPr lang="en-US" sz="1400" cap="small" dirty="0">
              <a:solidFill>
                <a:srgbClr val="FFFFFF"/>
              </a:solidFill>
            </a:endParaRPr>
          </a:p>
        </p:txBody>
      </p:sp>
    </p:spTree>
    <p:extLst>
      <p:ext uri="{BB962C8B-B14F-4D97-AF65-F5344CB8AC3E}">
        <p14:creationId xmlns:p14="http://schemas.microsoft.com/office/powerpoint/2010/main" val="3124968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1EE87-C671-4915-927D-794369777B9B}"/>
              </a:ext>
            </a:extLst>
          </p:cNvPr>
          <p:cNvSpPr>
            <a:spLocks noGrp="1"/>
          </p:cNvSpPr>
          <p:nvPr>
            <p:ph type="title"/>
          </p:nvPr>
        </p:nvSpPr>
        <p:spPr>
          <a:xfrm>
            <a:off x="1068497" y="1063256"/>
            <a:ext cx="5312254" cy="1540106"/>
          </a:xfrm>
        </p:spPr>
        <p:txBody>
          <a:bodyPr>
            <a:normAutofit/>
          </a:bodyPr>
          <a:lstStyle/>
          <a:p>
            <a:r>
              <a:rPr lang="en-US"/>
              <a:t>Topics</a:t>
            </a:r>
          </a:p>
        </p:txBody>
      </p:sp>
      <p:cxnSp>
        <p:nvCxnSpPr>
          <p:cNvPr id="16" name="Straight Connector 1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F0E60B1-E519-4720-A36B-BA47D6C68295}"/>
              </a:ext>
            </a:extLst>
          </p:cNvPr>
          <p:cNvSpPr>
            <a:spLocks noGrp="1"/>
          </p:cNvSpPr>
          <p:nvPr>
            <p:ph idx="1"/>
          </p:nvPr>
        </p:nvSpPr>
        <p:spPr>
          <a:xfrm>
            <a:off x="1068497" y="2282614"/>
            <a:ext cx="5312254" cy="4320100"/>
          </a:xfrm>
        </p:spPr>
        <p:txBody>
          <a:bodyPr>
            <a:normAutofit/>
          </a:bodyPr>
          <a:lstStyle/>
          <a:p>
            <a:pPr marL="0" indent="0">
              <a:lnSpc>
                <a:spcPct val="100000"/>
              </a:lnSpc>
              <a:spcAft>
                <a:spcPts val="1200"/>
              </a:spcAft>
              <a:buNone/>
            </a:pPr>
            <a:r>
              <a:rPr lang="en-US" dirty="0"/>
              <a:t>Qualitative Data</a:t>
            </a:r>
          </a:p>
          <a:p>
            <a:pPr marL="0" indent="0">
              <a:lnSpc>
                <a:spcPct val="100000"/>
              </a:lnSpc>
              <a:spcAft>
                <a:spcPts val="1200"/>
              </a:spcAft>
              <a:buNone/>
            </a:pPr>
            <a:r>
              <a:rPr lang="en-US" dirty="0"/>
              <a:t>Visualization</a:t>
            </a:r>
          </a:p>
          <a:p>
            <a:pPr marL="0" indent="0">
              <a:lnSpc>
                <a:spcPct val="100000"/>
              </a:lnSpc>
              <a:spcAft>
                <a:spcPts val="0"/>
              </a:spcAft>
              <a:buNone/>
            </a:pPr>
            <a:r>
              <a:rPr lang="en-US" dirty="0"/>
              <a:t>Techniques</a:t>
            </a:r>
          </a:p>
          <a:p>
            <a:pPr>
              <a:lnSpc>
                <a:spcPct val="100000"/>
              </a:lnSpc>
              <a:spcAft>
                <a:spcPts val="0"/>
              </a:spcAft>
              <a:buFontTx/>
              <a:buChar char="-"/>
            </a:pPr>
            <a:r>
              <a:rPr lang="en-US" sz="1800" dirty="0" err="1"/>
              <a:t>Coloured</a:t>
            </a:r>
            <a:r>
              <a:rPr lang="en-US" sz="1800" dirty="0"/>
              <a:t> Text/Heatmaps</a:t>
            </a:r>
          </a:p>
          <a:p>
            <a:pPr>
              <a:lnSpc>
                <a:spcPct val="100000"/>
              </a:lnSpc>
              <a:spcAft>
                <a:spcPts val="0"/>
              </a:spcAft>
              <a:buFontTx/>
              <a:buChar char="-"/>
            </a:pPr>
            <a:r>
              <a:rPr lang="en-US" sz="1800" dirty="0"/>
              <a:t>Hybrid Qual/Quant</a:t>
            </a:r>
          </a:p>
          <a:p>
            <a:pPr>
              <a:lnSpc>
                <a:spcPct val="100000"/>
              </a:lnSpc>
              <a:spcAft>
                <a:spcPts val="0"/>
              </a:spcAft>
              <a:buFontTx/>
              <a:buChar char="-"/>
            </a:pPr>
            <a:r>
              <a:rPr lang="en-US" sz="1800" dirty="0"/>
              <a:t>Word Clouds</a:t>
            </a:r>
          </a:p>
          <a:p>
            <a:pPr>
              <a:lnSpc>
                <a:spcPct val="100000"/>
              </a:lnSpc>
              <a:spcAft>
                <a:spcPts val="0"/>
              </a:spcAft>
              <a:buFontTx/>
              <a:buChar char="-"/>
            </a:pPr>
            <a:r>
              <a:rPr lang="en-US" sz="1800" dirty="0"/>
              <a:t>Sets – Venn &amp; Upset</a:t>
            </a:r>
          </a:p>
          <a:p>
            <a:pPr>
              <a:lnSpc>
                <a:spcPct val="100000"/>
              </a:lnSpc>
              <a:spcAft>
                <a:spcPts val="0"/>
              </a:spcAft>
              <a:buFontTx/>
              <a:buChar char="-"/>
            </a:pPr>
            <a:r>
              <a:rPr lang="en-US" sz="1800" dirty="0"/>
              <a:t>Timelines</a:t>
            </a:r>
          </a:p>
          <a:p>
            <a:pPr>
              <a:lnSpc>
                <a:spcPct val="100000"/>
              </a:lnSpc>
              <a:spcAft>
                <a:spcPts val="0"/>
              </a:spcAft>
              <a:buFontTx/>
              <a:buChar char="-"/>
            </a:pPr>
            <a:r>
              <a:rPr lang="en-US" sz="1800" dirty="0"/>
              <a:t>Graphs/Networks, Trees</a:t>
            </a:r>
          </a:p>
          <a:p>
            <a:pPr>
              <a:lnSpc>
                <a:spcPct val="100000"/>
              </a:lnSpc>
              <a:spcAft>
                <a:spcPts val="0"/>
              </a:spcAft>
              <a:buFontTx/>
              <a:buChar char="-"/>
            </a:pPr>
            <a:endParaRPr lang="en-US" dirty="0"/>
          </a:p>
        </p:txBody>
      </p:sp>
      <p:pic>
        <p:nvPicPr>
          <p:cNvPr id="17" name="Picture 4" descr="Water on mountain range">
            <a:extLst>
              <a:ext uri="{FF2B5EF4-FFF2-40B4-BE49-F238E27FC236}">
                <a16:creationId xmlns:a16="http://schemas.microsoft.com/office/drawing/2014/main" id="{DBB9BDBF-CBFF-4511-B88E-C752ACCC9E4F}"/>
              </a:ext>
            </a:extLst>
          </p:cNvPr>
          <p:cNvPicPr>
            <a:picLocks noChangeAspect="1"/>
          </p:cNvPicPr>
          <p:nvPr/>
        </p:nvPicPr>
        <p:blipFill rotWithShape="1">
          <a:blip r:embed="rId2"/>
          <a:srcRect l="29300" r="25454"/>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18"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33260937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hyperlink" Target="http://www.wordle.net/" TargetMode="External"/></Relationships>
</file>

<file path=ppt/theme/theme1.xml><?xml version="1.0" encoding="utf-8"?>
<a:theme xmlns:a="http://schemas.openxmlformats.org/drawingml/2006/main" name="HeadlinesVTI">
  <a:themeElements>
    <a:clrScheme name="AnalogousFromRegularSeedLeftStep">
      <a:dk1>
        <a:srgbClr val="000000"/>
      </a:dk1>
      <a:lt1>
        <a:srgbClr val="FFFFFF"/>
      </a:lt1>
      <a:dk2>
        <a:srgbClr val="1D3326"/>
      </a:dk2>
      <a:lt2>
        <a:srgbClr val="E8E3E2"/>
      </a:lt2>
      <a:accent1>
        <a:srgbClr val="42AFCE"/>
      </a:accent1>
      <a:accent2>
        <a:srgbClr val="2EB49B"/>
      </a:accent2>
      <a:accent3>
        <a:srgbClr val="3AB66A"/>
      </a:accent3>
      <a:accent4>
        <a:srgbClr val="33BA2F"/>
      </a:accent4>
      <a:accent5>
        <a:srgbClr val="6EB239"/>
      </a:accent5>
      <a:accent6>
        <a:srgbClr val="99AB2B"/>
      </a:accent6>
      <a:hlink>
        <a:srgbClr val="BF5C3F"/>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1DDCD5"/>
      </a:hlink>
      <a:folHlink>
        <a:srgbClr val="23DC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lgn="r">
          <a:defRPr sz="1200" dirty="0">
            <a:solidFill>
              <a:srgbClr val="FFFFFF"/>
            </a:solidFill>
            <a:latin typeface="Avenir Light"/>
            <a:cs typeface="Avenir Light"/>
            <a:hlinkClick xmlns:r="http://schemas.openxmlformats.org/officeDocument/2006/relationships" r:id="rId1"/>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RegularSeedLeftStep">
    <a:dk1>
      <a:srgbClr val="000000"/>
    </a:dk1>
    <a:lt1>
      <a:srgbClr val="FFFFFF"/>
    </a:lt1>
    <a:dk2>
      <a:srgbClr val="1D3326"/>
    </a:dk2>
    <a:lt2>
      <a:srgbClr val="E8E3E2"/>
    </a:lt2>
    <a:accent1>
      <a:srgbClr val="42AFCE"/>
    </a:accent1>
    <a:accent2>
      <a:srgbClr val="2EB49B"/>
    </a:accent2>
    <a:accent3>
      <a:srgbClr val="3AB66A"/>
    </a:accent3>
    <a:accent4>
      <a:srgbClr val="33BA2F"/>
    </a:accent4>
    <a:accent5>
      <a:srgbClr val="6EB239"/>
    </a:accent5>
    <a:accent6>
      <a:srgbClr val="99AB2B"/>
    </a:accent6>
    <a:hlink>
      <a:srgbClr val="BF5C3F"/>
    </a:hlink>
    <a:folHlink>
      <a:srgbClr val="7F7F7F"/>
    </a:folHlink>
  </a:clrScheme>
</a:themeOverride>
</file>

<file path=docProps/app.xml><?xml version="1.0" encoding="utf-8"?>
<Properties xmlns="http://schemas.openxmlformats.org/officeDocument/2006/extended-properties" xmlns:vt="http://schemas.openxmlformats.org/officeDocument/2006/docPropsVTypes">
  <TotalTime>5241</TotalTime>
  <Words>2479</Words>
  <Application>Microsoft Office PowerPoint</Application>
  <PresentationFormat>Widescreen</PresentationFormat>
  <Paragraphs>321</Paragraphs>
  <Slides>67</Slides>
  <Notes>12</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67</vt:i4>
      </vt:variant>
    </vt:vector>
  </HeadingPairs>
  <TitlesOfParts>
    <vt:vector size="83" baseType="lpstr">
      <vt:lpstr>Aptos</vt:lpstr>
      <vt:lpstr>Arial</vt:lpstr>
      <vt:lpstr>Avenir Book</vt:lpstr>
      <vt:lpstr>Avenir Next LT Pro</vt:lpstr>
      <vt:lpstr>Calibri</vt:lpstr>
      <vt:lpstr>Calibri Light</vt:lpstr>
      <vt:lpstr>ElsevierGulliver</vt:lpstr>
      <vt:lpstr>Lato</vt:lpstr>
      <vt:lpstr>Montserrat</vt:lpstr>
      <vt:lpstr>Open Sans</vt:lpstr>
      <vt:lpstr>Oswald Light</vt:lpstr>
      <vt:lpstr>Sitka Banner</vt:lpstr>
      <vt:lpstr>Source Sans Pro</vt:lpstr>
      <vt:lpstr>HeadlinesVTI</vt:lpstr>
      <vt:lpstr>Office Theme</vt:lpstr>
      <vt:lpstr>3_Office Theme</vt:lpstr>
      <vt:lpstr>Support for Qualitative Visualization</vt:lpstr>
      <vt:lpstr>Qualitative Data  What has come your way?</vt:lpstr>
      <vt:lpstr>Qualitative Data  What has come your way?</vt:lpstr>
      <vt:lpstr>John’s Qualitative Visualization Session</vt:lpstr>
      <vt:lpstr>Start of Run Through  Please Interrupt</vt:lpstr>
      <vt:lpstr>Visualization for  Qualitative Data (Speed run for DV CoP)</vt:lpstr>
      <vt:lpstr>PowerPoint Presentation</vt:lpstr>
      <vt:lpstr>I want to visualize my data but it is not made up of numbers</vt:lpstr>
      <vt:lpstr>Topics</vt:lpstr>
      <vt:lpstr>Qualitative Data</vt:lpstr>
      <vt:lpstr>Qualitative Data  What’s Different?</vt:lpstr>
      <vt:lpstr>Finding Qualitative Datasets</vt:lpstr>
      <vt:lpstr>Data Visualization &amp; Qualitative Data</vt:lpstr>
      <vt:lpstr>PowerPoint Presentation</vt:lpstr>
      <vt:lpstr>Data Visualization  Definitions</vt:lpstr>
      <vt:lpstr>Why do we visualize data?</vt:lpstr>
      <vt:lpstr>Amplify Cognition</vt:lpstr>
      <vt:lpstr>Amplify Cognition</vt:lpstr>
      <vt:lpstr>Why do we visualize data?</vt:lpstr>
      <vt:lpstr>Visualization  Building Blocks</vt:lpstr>
      <vt:lpstr>Purpose</vt:lpstr>
      <vt:lpstr>Charts &amp; Techniques</vt:lpstr>
      <vt:lpstr>Extracted, Grouped, and Coloured Text</vt:lpstr>
      <vt:lpstr>PowerPoint Presentation</vt:lpstr>
      <vt:lpstr>PowerPoint Presentation</vt:lpstr>
      <vt:lpstr>PowerPoint Presentation</vt:lpstr>
      <vt:lpstr>Mix Quantitative &amp; Qualitative</vt:lpstr>
      <vt:lpstr>PowerPoint Presentation</vt:lpstr>
      <vt:lpstr>Word Cloud aka Tag Cloud, Wordle</vt:lpstr>
      <vt:lpstr>PowerPoint Presentation</vt:lpstr>
      <vt:lpstr>PowerPoint Presentation</vt:lpstr>
      <vt:lpstr>Word Cloud</vt:lpstr>
      <vt:lpstr>Word Cloud</vt:lpstr>
      <vt:lpstr>Word Cloud Generators</vt:lpstr>
      <vt:lpstr>Venn Diagram aka Set Diagram</vt:lpstr>
      <vt:lpstr>Venn Diagram  Software</vt:lpstr>
      <vt:lpstr>What about more than two sets?</vt:lpstr>
      <vt:lpstr>UpSet</vt:lpstr>
      <vt:lpstr>Timelines</vt:lpstr>
      <vt:lpstr>PowerPoint Presentation</vt:lpstr>
      <vt:lpstr>PowerPoint Presentation</vt:lpstr>
      <vt:lpstr>PowerPoint Presentation</vt:lpstr>
      <vt:lpstr>Gantt Chart</vt:lpstr>
      <vt:lpstr>Timeline Tools</vt:lpstr>
      <vt:lpstr>Graphs  aka Networks aka Node-Link Diagrams</vt:lpstr>
      <vt:lpstr>PowerPoint Presentation</vt:lpstr>
      <vt:lpstr>PowerPoint Presentation</vt:lpstr>
      <vt:lpstr>Networks with Map Locations</vt:lpstr>
      <vt:lpstr>Matrix Networks</vt:lpstr>
      <vt:lpstr>Arc  Diagram</vt:lpstr>
      <vt:lpstr>PowerPoint Presentation</vt:lpstr>
      <vt:lpstr>Do you need to see everything?</vt:lpstr>
      <vt:lpstr>Trees</vt:lpstr>
      <vt:lpstr>Linear Layouts</vt:lpstr>
      <vt:lpstr>PowerPoint Presentation</vt:lpstr>
      <vt:lpstr>PowerPoint Presentation</vt:lpstr>
      <vt:lpstr>Radial Layouts</vt:lpstr>
      <vt:lpstr>Radial Layout Example</vt:lpstr>
      <vt:lpstr>PowerPoint Presentation</vt:lpstr>
      <vt:lpstr>Paisley Tree</vt:lpstr>
      <vt:lpstr>Make trees by containing areas:  TREEMAP</vt:lpstr>
      <vt:lpstr>Circle Packing</vt:lpstr>
      <vt:lpstr>PowerPoint Presentation</vt:lpstr>
      <vt:lpstr>Tools for Graphs &amp; Trees</vt:lpstr>
      <vt:lpstr>Thanks for coming </vt:lpstr>
      <vt:lpstr>End of Run Through</vt:lpstr>
      <vt:lpstr>DV CoP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Visualization for  Qualitative Data</dc:title>
  <dc:creator>John Brosz</dc:creator>
  <cp:lastModifiedBy>John Brosz</cp:lastModifiedBy>
  <cp:revision>55</cp:revision>
  <dcterms:created xsi:type="dcterms:W3CDTF">2022-02-17T21:53:36Z</dcterms:created>
  <dcterms:modified xsi:type="dcterms:W3CDTF">2025-04-17T23:33:45Z</dcterms:modified>
</cp:coreProperties>
</file>